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98" r:id="rId3"/>
    <p:sldId id="297" r:id="rId4"/>
    <p:sldId id="260" r:id="rId5"/>
    <p:sldId id="301" r:id="rId6"/>
    <p:sldId id="302" r:id="rId7"/>
    <p:sldId id="303" r:id="rId8"/>
    <p:sldId id="288" r:id="rId9"/>
  </p:sldIdLst>
  <p:sldSz cx="12192000" cy="6858000"/>
  <p:notesSz cx="6818313" cy="99187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A9B7"/>
    <a:srgbClr val="35838D"/>
    <a:srgbClr val="4D4D4D"/>
    <a:srgbClr val="D38D42"/>
    <a:srgbClr val="FC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3188" autoAdjust="0"/>
  </p:normalViewPr>
  <p:slideViewPr>
    <p:cSldViewPr snapToGrid="0">
      <p:cViewPr varScale="1">
        <p:scale>
          <a:sx n="68" d="100"/>
          <a:sy n="68" d="100"/>
        </p:scale>
        <p:origin x="1332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4602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62133" y="0"/>
            <a:ext cx="2954602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CAA8A-E72C-4C38-B6A1-33DECFD2462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4602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62133" y="9421044"/>
            <a:ext cx="2954602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06686-F00C-45A9-B262-953DC7E106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403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4602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62133" y="0"/>
            <a:ext cx="2954602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E4322-B63C-4171-AC19-26E9213CB69F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1832" y="4773374"/>
            <a:ext cx="545465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4602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62133" y="9421044"/>
            <a:ext cx="2954602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9E554-787C-4CDE-A27C-3914CCB330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02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A3E69-4FD1-4840-91FC-BAAB7D73FC3F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21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9E554-787C-4CDE-A27C-3914CCB33089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2581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9E554-787C-4CDE-A27C-3914CCB33089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2880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31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97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51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54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09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595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4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88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08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96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51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95F2F-4143-4AB7-803B-907EB1970032}" type="datetimeFigureOut">
              <a:rPr lang="pt-BR" smtClean="0"/>
              <a:t>4/9/2017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02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dutraph@tcu.gov.br" TargetMode="External"/><Relationship Id="rId5" Type="http://schemas.openxmlformats.org/officeDocument/2006/relationships/hyperlink" Target="mailto:eca-psc@eca.europa.eu" TargetMode="External"/><Relationship Id="rId4" Type="http://schemas.openxmlformats.org/officeDocument/2006/relationships/hyperlink" Target="mailto:psc@tcu.gov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9655" y="1026541"/>
            <a:ext cx="11169747" cy="3701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err="1" smtClean="0">
                <a:solidFill>
                  <a:srgbClr val="6CA9B7"/>
                </a:solidFill>
              </a:rPr>
              <a:t>Strategic</a:t>
            </a:r>
            <a:r>
              <a:rPr lang="pt-BR" sz="4400" b="1" dirty="0" smtClean="0">
                <a:solidFill>
                  <a:srgbClr val="6CA9B7"/>
                </a:solidFill>
              </a:rPr>
              <a:t> </a:t>
            </a:r>
            <a:r>
              <a:rPr lang="pt-BR" sz="4400" b="1" dirty="0" err="1" smtClean="0">
                <a:solidFill>
                  <a:srgbClr val="6CA9B7"/>
                </a:solidFill>
              </a:rPr>
              <a:t>Developm</a:t>
            </a:r>
            <a:r>
              <a:rPr lang="pt-BR" sz="4400" b="1" dirty="0" err="1" smtClean="0">
                <a:solidFill>
                  <a:srgbClr val="6CA9B7"/>
                </a:solidFill>
              </a:rPr>
              <a:t>ent</a:t>
            </a:r>
            <a:r>
              <a:rPr lang="pt-BR" sz="4400" b="1" dirty="0" smtClean="0">
                <a:solidFill>
                  <a:srgbClr val="6CA9B7"/>
                </a:solidFill>
              </a:rPr>
              <a:t> </a:t>
            </a:r>
            <a:r>
              <a:rPr lang="pt-BR" sz="4400" b="1" dirty="0" err="1" smtClean="0">
                <a:solidFill>
                  <a:srgbClr val="6CA9B7"/>
                </a:solidFill>
              </a:rPr>
              <a:t>Plan</a:t>
            </a:r>
            <a:endParaRPr lang="pt-BR" sz="2800" b="1" dirty="0" smtClean="0">
              <a:solidFill>
                <a:srgbClr val="6CA9B7"/>
              </a:solidFill>
            </a:endParaRPr>
          </a:p>
          <a:p>
            <a:pPr algn="ctr"/>
            <a:r>
              <a:rPr lang="pt-BR" sz="2800" b="1" dirty="0" smtClean="0">
                <a:solidFill>
                  <a:srgbClr val="6CA9B7"/>
                </a:solidFill>
              </a:rPr>
              <a:t>(for INTOSAI professional </a:t>
            </a:r>
            <a:r>
              <a:rPr lang="pt-BR" sz="2800" b="1" dirty="0" err="1" smtClean="0">
                <a:solidFill>
                  <a:srgbClr val="6CA9B7"/>
                </a:solidFill>
              </a:rPr>
              <a:t>pronouncements</a:t>
            </a:r>
            <a:r>
              <a:rPr lang="pt-BR" sz="2800" b="1" dirty="0" smtClean="0">
                <a:solidFill>
                  <a:srgbClr val="6CA9B7"/>
                </a:solidFill>
              </a:rPr>
              <a:t>)</a:t>
            </a:r>
            <a:endParaRPr lang="pt-BR" sz="2800" b="1" dirty="0">
              <a:solidFill>
                <a:srgbClr val="6CA9B7"/>
              </a:solidFill>
            </a:endParaRPr>
          </a:p>
          <a:p>
            <a:pPr algn="ctr">
              <a:lnSpc>
                <a:spcPts val="6500"/>
              </a:lnSpc>
            </a:pPr>
            <a:endParaRPr lang="pt-BR" sz="2800" b="1" dirty="0" smtClean="0">
              <a:solidFill>
                <a:srgbClr val="6CA9B7"/>
              </a:solidFill>
            </a:endParaRPr>
          </a:p>
          <a:p>
            <a:pPr algn="ctr">
              <a:lnSpc>
                <a:spcPts val="6500"/>
              </a:lnSpc>
            </a:pPr>
            <a:endParaRPr lang="pt-BR" sz="2800" b="1" dirty="0">
              <a:solidFill>
                <a:srgbClr val="6CA9B7"/>
              </a:solidFill>
            </a:endParaRPr>
          </a:p>
          <a:p>
            <a:pPr algn="ctr">
              <a:lnSpc>
                <a:spcPts val="6500"/>
              </a:lnSpc>
            </a:pPr>
            <a:r>
              <a:rPr lang="pt-BR" sz="2800" b="1" dirty="0" smtClean="0">
                <a:solidFill>
                  <a:srgbClr val="6CA9B7"/>
                </a:solidFill>
              </a:rPr>
              <a:t>10th meeting </a:t>
            </a:r>
            <a:r>
              <a:rPr lang="pt-BR" sz="2800" b="1" dirty="0" smtClean="0">
                <a:solidFill>
                  <a:srgbClr val="6CA9B7"/>
                </a:solidFill>
              </a:rPr>
              <a:t>– </a:t>
            </a:r>
            <a:r>
              <a:rPr lang="pt-BR" sz="2800" b="1" dirty="0" smtClean="0">
                <a:solidFill>
                  <a:srgbClr val="6CA9B7"/>
                </a:solidFill>
              </a:rPr>
              <a:t>WGVBS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983" y="4951243"/>
            <a:ext cx="5729287" cy="146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58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67311" y="829592"/>
            <a:ext cx="10233507" cy="42601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6500"/>
              </a:lnSpc>
            </a:pPr>
            <a:r>
              <a:rPr lang="pt-BR" sz="4000" b="1" dirty="0" err="1">
                <a:solidFill>
                  <a:srgbClr val="6CA9B7"/>
                </a:solidFill>
              </a:rPr>
              <a:t>Changes</a:t>
            </a:r>
            <a:r>
              <a:rPr lang="pt-BR" sz="4000" b="1" dirty="0">
                <a:solidFill>
                  <a:srgbClr val="6CA9B7"/>
                </a:solidFill>
              </a:rPr>
              <a:t> in </a:t>
            </a:r>
            <a:r>
              <a:rPr lang="pt-BR" sz="4000" b="1" dirty="0" smtClean="0">
                <a:solidFill>
                  <a:srgbClr val="6CA9B7"/>
                </a:solidFill>
              </a:rPr>
              <a:t>INTOSAI - Standard </a:t>
            </a:r>
            <a:r>
              <a:rPr lang="pt-BR" sz="4000" b="1" dirty="0">
                <a:solidFill>
                  <a:srgbClr val="6CA9B7"/>
                </a:solidFill>
              </a:rPr>
              <a:t>Setting </a:t>
            </a:r>
            <a:r>
              <a:rPr lang="pt-BR" sz="4000" b="1" dirty="0" err="1" smtClean="0">
                <a:solidFill>
                  <a:srgbClr val="6CA9B7"/>
                </a:solidFill>
              </a:rPr>
              <a:t>Process</a:t>
            </a:r>
            <a:endParaRPr lang="pt-BR" sz="4000" b="1" dirty="0" smtClean="0">
              <a:solidFill>
                <a:srgbClr val="6CA9B7"/>
              </a:solidFill>
            </a:endParaRPr>
          </a:p>
          <a:p>
            <a:pPr marL="457200" indent="-457200">
              <a:lnSpc>
                <a:spcPts val="6500"/>
              </a:lnSpc>
              <a:buFontTx/>
              <a:buChar char="-"/>
            </a:pPr>
            <a:r>
              <a:rPr lang="pt-BR" sz="2800" b="1" dirty="0" smtClean="0">
                <a:solidFill>
                  <a:srgbClr val="6CA9B7"/>
                </a:solidFill>
              </a:rPr>
              <a:t>New </a:t>
            </a:r>
            <a:r>
              <a:rPr lang="pt-BR" sz="2800" b="1" dirty="0" err="1" smtClean="0">
                <a:solidFill>
                  <a:srgbClr val="6CA9B7"/>
                </a:solidFill>
              </a:rPr>
              <a:t>Due</a:t>
            </a:r>
            <a:r>
              <a:rPr lang="pt-BR" sz="2800" b="1" dirty="0" smtClean="0">
                <a:solidFill>
                  <a:srgbClr val="6CA9B7"/>
                </a:solidFill>
              </a:rPr>
              <a:t> </a:t>
            </a:r>
            <a:r>
              <a:rPr lang="pt-BR" sz="2800" b="1" dirty="0" err="1" smtClean="0">
                <a:solidFill>
                  <a:srgbClr val="6CA9B7"/>
                </a:solidFill>
              </a:rPr>
              <a:t>Process</a:t>
            </a:r>
            <a:r>
              <a:rPr lang="pt-BR" sz="2800" b="1" dirty="0" smtClean="0">
                <a:solidFill>
                  <a:srgbClr val="6CA9B7"/>
                </a:solidFill>
              </a:rPr>
              <a:t> for professional </a:t>
            </a:r>
            <a:r>
              <a:rPr lang="pt-BR" sz="2800" b="1" dirty="0" err="1" smtClean="0">
                <a:solidFill>
                  <a:srgbClr val="6CA9B7"/>
                </a:solidFill>
              </a:rPr>
              <a:t>pronouncements</a:t>
            </a:r>
            <a:endParaRPr lang="pt-BR" sz="2800" b="1" dirty="0" smtClean="0">
              <a:solidFill>
                <a:srgbClr val="6CA9B7"/>
              </a:solidFill>
            </a:endParaRPr>
          </a:p>
          <a:p>
            <a:pPr marL="457200" indent="-457200">
              <a:lnSpc>
                <a:spcPts val="6500"/>
              </a:lnSpc>
              <a:buFontTx/>
              <a:buChar char="-"/>
            </a:pPr>
            <a:r>
              <a:rPr lang="pt-BR" sz="2800" b="1" dirty="0" err="1" smtClean="0">
                <a:solidFill>
                  <a:srgbClr val="6CA9B7"/>
                </a:solidFill>
              </a:rPr>
              <a:t>Forum</a:t>
            </a:r>
            <a:r>
              <a:rPr lang="pt-BR" sz="2800" b="1" dirty="0" smtClean="0">
                <a:solidFill>
                  <a:srgbClr val="6CA9B7"/>
                </a:solidFill>
              </a:rPr>
              <a:t> for </a:t>
            </a:r>
            <a:r>
              <a:rPr lang="pt-BR" sz="2800" b="1" dirty="0" err="1" smtClean="0">
                <a:solidFill>
                  <a:srgbClr val="6CA9B7"/>
                </a:solidFill>
              </a:rPr>
              <a:t>Intosai</a:t>
            </a:r>
            <a:r>
              <a:rPr lang="pt-BR" sz="2800" b="1" dirty="0" smtClean="0">
                <a:solidFill>
                  <a:srgbClr val="6CA9B7"/>
                </a:solidFill>
              </a:rPr>
              <a:t> Professional </a:t>
            </a:r>
            <a:r>
              <a:rPr lang="pt-BR" sz="2800" b="1" dirty="0" err="1" smtClean="0">
                <a:solidFill>
                  <a:srgbClr val="6CA9B7"/>
                </a:solidFill>
              </a:rPr>
              <a:t>Pronouncements</a:t>
            </a:r>
            <a:r>
              <a:rPr lang="pt-BR" sz="2800" b="1" dirty="0" smtClean="0">
                <a:solidFill>
                  <a:srgbClr val="6CA9B7"/>
                </a:solidFill>
              </a:rPr>
              <a:t> (FIPP)</a:t>
            </a:r>
          </a:p>
          <a:p>
            <a:pPr marL="457200" indent="-457200">
              <a:lnSpc>
                <a:spcPts val="6500"/>
              </a:lnSpc>
              <a:buFontTx/>
              <a:buChar char="-"/>
            </a:pPr>
            <a:r>
              <a:rPr lang="pt-BR" sz="2800" b="1" dirty="0" smtClean="0">
                <a:solidFill>
                  <a:srgbClr val="6CA9B7"/>
                </a:solidFill>
              </a:rPr>
              <a:t>New framework for professional </a:t>
            </a:r>
            <a:r>
              <a:rPr lang="pt-BR" sz="2800" b="1" dirty="0" err="1">
                <a:solidFill>
                  <a:srgbClr val="6CA9B7"/>
                </a:solidFill>
              </a:rPr>
              <a:t>p</a:t>
            </a:r>
            <a:r>
              <a:rPr lang="pt-BR" sz="2800" b="1" dirty="0" err="1" smtClean="0">
                <a:solidFill>
                  <a:srgbClr val="6CA9B7"/>
                </a:solidFill>
              </a:rPr>
              <a:t>ronouncements</a:t>
            </a:r>
            <a:r>
              <a:rPr lang="pt-BR" sz="2800" b="1" dirty="0" smtClean="0">
                <a:solidFill>
                  <a:srgbClr val="6CA9B7"/>
                </a:solidFill>
              </a:rPr>
              <a:t> (IFPP)</a:t>
            </a:r>
          </a:p>
          <a:p>
            <a:pPr marL="457200" indent="-457200">
              <a:lnSpc>
                <a:spcPts val="6500"/>
              </a:lnSpc>
              <a:buFontTx/>
              <a:buChar char="-"/>
            </a:pPr>
            <a:r>
              <a:rPr lang="pt-BR" sz="3200" b="1" dirty="0" err="1" smtClean="0">
                <a:solidFill>
                  <a:srgbClr val="6CA9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</a:t>
            </a:r>
            <a:r>
              <a:rPr lang="pt-BR" sz="3200" b="1" dirty="0" smtClean="0">
                <a:solidFill>
                  <a:srgbClr val="6CA9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rgbClr val="6CA9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  <a:r>
              <a:rPr lang="pt-BR" sz="3200" b="1" dirty="0" smtClean="0">
                <a:solidFill>
                  <a:srgbClr val="6CA9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rgbClr val="6CA9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</a:t>
            </a:r>
            <a:r>
              <a:rPr lang="pt-BR" sz="3200" b="1" dirty="0" smtClean="0">
                <a:solidFill>
                  <a:srgbClr val="6CA9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(SDP)</a:t>
            </a:r>
            <a:endParaRPr lang="pt-BR" sz="3200" b="1" dirty="0">
              <a:solidFill>
                <a:srgbClr val="6CA9B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2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6456040" y="2746813"/>
            <a:ext cx="1122400" cy="91705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00B0F0"/>
              </a:solidFill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2477055" y="836712"/>
            <a:ext cx="7291353" cy="36004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2477055" y="2746854"/>
            <a:ext cx="1194408" cy="91701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/>
          <p:cNvSpPr/>
          <p:nvPr/>
        </p:nvSpPr>
        <p:spPr>
          <a:xfrm>
            <a:off x="3749464" y="2746855"/>
            <a:ext cx="1194408" cy="91701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20" name="Lige forbindelse 19"/>
          <p:cNvCxnSpPr/>
          <p:nvPr/>
        </p:nvCxnSpPr>
        <p:spPr>
          <a:xfrm>
            <a:off x="2505876" y="3219009"/>
            <a:ext cx="116558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forbindelse 22"/>
          <p:cNvCxnSpPr/>
          <p:nvPr/>
        </p:nvCxnSpPr>
        <p:spPr>
          <a:xfrm>
            <a:off x="3766723" y="3219009"/>
            <a:ext cx="1165586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boks 29"/>
          <p:cNvSpPr txBox="1"/>
          <p:nvPr/>
        </p:nvSpPr>
        <p:spPr>
          <a:xfrm>
            <a:off x="2329178" y="1302876"/>
            <a:ext cx="50890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rgbClr val="FF0000"/>
                </a:solidFill>
              </a:rPr>
              <a:t>International  Standards of Supreme Audit Organisations  (ISSAIs)</a:t>
            </a:r>
            <a:endParaRPr lang="en-GB" sz="1050" b="1" dirty="0">
              <a:solidFill>
                <a:srgbClr val="FF0000"/>
              </a:solidFill>
            </a:endParaRPr>
          </a:p>
        </p:txBody>
      </p:sp>
      <p:sp>
        <p:nvSpPr>
          <p:cNvPr id="50" name="Tekstboks 49"/>
          <p:cNvSpPr txBox="1"/>
          <p:nvPr/>
        </p:nvSpPr>
        <p:spPr>
          <a:xfrm>
            <a:off x="2423592" y="2492896"/>
            <a:ext cx="12478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b="1" i="1" dirty="0">
                <a:solidFill>
                  <a:srgbClr val="FF0000"/>
                </a:solidFill>
              </a:rPr>
              <a:t>Financial audit:</a:t>
            </a:r>
            <a:endParaRPr lang="da-DK" sz="1050" b="1" i="1" dirty="0">
              <a:solidFill>
                <a:srgbClr val="FF0000"/>
              </a:solidFill>
            </a:endParaRPr>
          </a:p>
        </p:txBody>
      </p:sp>
      <p:sp>
        <p:nvSpPr>
          <p:cNvPr id="51" name="Tekstboks 50"/>
          <p:cNvSpPr txBox="1"/>
          <p:nvPr/>
        </p:nvSpPr>
        <p:spPr>
          <a:xfrm>
            <a:off x="3719736" y="2492896"/>
            <a:ext cx="14401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b="1" i="1" dirty="0">
                <a:solidFill>
                  <a:srgbClr val="FF0000"/>
                </a:solidFill>
              </a:rPr>
              <a:t>Performance audit:</a:t>
            </a:r>
            <a:endParaRPr lang="da-DK" sz="1050" b="1" i="1" dirty="0">
              <a:solidFill>
                <a:srgbClr val="FF0000"/>
              </a:solidFill>
            </a:endParaRPr>
          </a:p>
        </p:txBody>
      </p:sp>
      <p:sp>
        <p:nvSpPr>
          <p:cNvPr id="52" name="Tekstboks 51"/>
          <p:cNvSpPr txBox="1"/>
          <p:nvPr/>
        </p:nvSpPr>
        <p:spPr>
          <a:xfrm>
            <a:off x="4943872" y="2492896"/>
            <a:ext cx="1368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solidFill>
                  <a:srgbClr val="FF0000"/>
                </a:solidFill>
              </a:rPr>
              <a:t>Compliance audit:</a:t>
            </a:r>
            <a:endParaRPr lang="en-GB" sz="1050" b="1" i="1" dirty="0">
              <a:solidFill>
                <a:srgbClr val="FF0000"/>
              </a:solidFill>
            </a:endParaRPr>
          </a:p>
        </p:txBody>
      </p:sp>
      <p:sp>
        <p:nvSpPr>
          <p:cNvPr id="70" name="Tekstboks 69"/>
          <p:cNvSpPr txBox="1"/>
          <p:nvPr/>
        </p:nvSpPr>
        <p:spPr>
          <a:xfrm>
            <a:off x="2567608" y="1700809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rgbClr val="9BBB59">
                    <a:lumMod val="75000"/>
                  </a:srgbClr>
                </a:solidFill>
              </a:rPr>
              <a:t>❸</a:t>
            </a:r>
            <a:endParaRPr lang="da-DK" dirty="0"/>
          </a:p>
        </p:txBody>
      </p:sp>
      <p:sp>
        <p:nvSpPr>
          <p:cNvPr id="71" name="Tekstboks 70"/>
          <p:cNvSpPr txBox="1"/>
          <p:nvPr/>
        </p:nvSpPr>
        <p:spPr>
          <a:xfrm>
            <a:off x="2567608" y="2132857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rgbClr val="9BBB59">
                    <a:lumMod val="75000"/>
                  </a:srgbClr>
                </a:solidFill>
              </a:rPr>
              <a:t>❹</a:t>
            </a:r>
            <a:endParaRPr lang="da-DK" dirty="0"/>
          </a:p>
        </p:txBody>
      </p:sp>
      <p:sp>
        <p:nvSpPr>
          <p:cNvPr id="16" name="Rektangel 15"/>
          <p:cNvSpPr/>
          <p:nvPr/>
        </p:nvSpPr>
        <p:spPr>
          <a:xfrm>
            <a:off x="2351584" y="1340768"/>
            <a:ext cx="5400600" cy="244827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9" name="Rektangel 128"/>
          <p:cNvSpPr/>
          <p:nvPr/>
        </p:nvSpPr>
        <p:spPr>
          <a:xfrm>
            <a:off x="2452766" y="4759675"/>
            <a:ext cx="1224136" cy="720080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3" name="Rektangel 112"/>
          <p:cNvSpPr/>
          <p:nvPr/>
        </p:nvSpPr>
        <p:spPr>
          <a:xfrm>
            <a:off x="2477054" y="404664"/>
            <a:ext cx="729135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4" name="Tekstboks 113"/>
          <p:cNvSpPr txBox="1"/>
          <p:nvPr/>
        </p:nvSpPr>
        <p:spPr>
          <a:xfrm>
            <a:off x="3091946" y="900093"/>
            <a:ext cx="25532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solidFill>
                  <a:schemeClr val="accent3">
                    <a:lumMod val="75000"/>
                  </a:schemeClr>
                </a:solidFill>
              </a:rPr>
              <a:t>INTOSAI core principles</a:t>
            </a:r>
            <a:endParaRPr lang="en-GB" sz="105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6" name="Tekstboks 115"/>
          <p:cNvSpPr txBox="1"/>
          <p:nvPr/>
        </p:nvSpPr>
        <p:spPr>
          <a:xfrm>
            <a:off x="3091945" y="457726"/>
            <a:ext cx="54726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solidFill>
                  <a:schemeClr val="accent3">
                    <a:lumMod val="75000"/>
                  </a:schemeClr>
                </a:solidFill>
              </a:rPr>
              <a:t>INTOSAI founding principles</a:t>
            </a:r>
            <a:endParaRPr lang="en-GB" sz="105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9" name="Rektangel 118"/>
          <p:cNvSpPr/>
          <p:nvPr/>
        </p:nvSpPr>
        <p:spPr>
          <a:xfrm>
            <a:off x="2477056" y="1628800"/>
            <a:ext cx="5131113" cy="36004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20" name="Rektangel 119"/>
          <p:cNvSpPr/>
          <p:nvPr/>
        </p:nvSpPr>
        <p:spPr>
          <a:xfrm>
            <a:off x="2477056" y="2060848"/>
            <a:ext cx="5131113" cy="36004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24" name="Tekstboks 123"/>
          <p:cNvSpPr txBox="1"/>
          <p:nvPr/>
        </p:nvSpPr>
        <p:spPr>
          <a:xfrm>
            <a:off x="2999656" y="2113910"/>
            <a:ext cx="28803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solidFill>
                  <a:srgbClr val="FF0000"/>
                </a:solidFill>
              </a:rPr>
              <a:t>SAI organisational requirements</a:t>
            </a:r>
            <a:endParaRPr lang="en-GB" sz="1050" b="1" i="1" dirty="0">
              <a:solidFill>
                <a:srgbClr val="FF0000"/>
              </a:solidFill>
            </a:endParaRPr>
          </a:p>
        </p:txBody>
      </p:sp>
      <p:sp>
        <p:nvSpPr>
          <p:cNvPr id="125" name="Tekstboks 124"/>
          <p:cNvSpPr txBox="1"/>
          <p:nvPr/>
        </p:nvSpPr>
        <p:spPr>
          <a:xfrm>
            <a:off x="2995762" y="1675368"/>
            <a:ext cx="40402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solidFill>
                  <a:srgbClr val="FF0000"/>
                </a:solidFill>
              </a:rPr>
              <a:t>Fundamental  principles of public sector auditing</a:t>
            </a:r>
            <a:endParaRPr lang="en-GB" sz="1050" b="1" i="1" dirty="0">
              <a:solidFill>
                <a:srgbClr val="FF0000"/>
              </a:solidFill>
            </a:endParaRPr>
          </a:p>
        </p:txBody>
      </p:sp>
      <p:sp>
        <p:nvSpPr>
          <p:cNvPr id="126" name="Tekstboks 125"/>
          <p:cNvSpPr txBox="1"/>
          <p:nvPr/>
        </p:nvSpPr>
        <p:spPr>
          <a:xfrm>
            <a:off x="2567608" y="2843643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i="1" dirty="0">
                <a:solidFill>
                  <a:srgbClr val="FF0000"/>
                </a:solidFill>
              </a:rPr>
              <a:t>FA principles</a:t>
            </a:r>
            <a:endParaRPr lang="en-GB" sz="900" b="1" i="1" dirty="0">
              <a:solidFill>
                <a:srgbClr val="FF0000"/>
              </a:solidFill>
            </a:endParaRPr>
          </a:p>
        </p:txBody>
      </p:sp>
      <p:sp>
        <p:nvSpPr>
          <p:cNvPr id="133" name="Tekstboks 132"/>
          <p:cNvSpPr txBox="1"/>
          <p:nvPr/>
        </p:nvSpPr>
        <p:spPr>
          <a:xfrm>
            <a:off x="6384032" y="2492896"/>
            <a:ext cx="1368152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50" b="1" i="1" dirty="0">
                <a:solidFill>
                  <a:schemeClr val="bg1">
                    <a:lumMod val="50000"/>
                  </a:schemeClr>
                </a:solidFill>
              </a:rPr>
              <a:t>Other  engagements:</a:t>
            </a:r>
            <a:endParaRPr lang="en-GB" sz="105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8" name="Rektangel 137"/>
          <p:cNvSpPr/>
          <p:nvPr/>
        </p:nvSpPr>
        <p:spPr>
          <a:xfrm>
            <a:off x="5015880" y="2746813"/>
            <a:ext cx="1194408" cy="917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139" name="Lige forbindelse 138"/>
          <p:cNvCxnSpPr/>
          <p:nvPr/>
        </p:nvCxnSpPr>
        <p:spPr>
          <a:xfrm>
            <a:off x="5009050" y="3219009"/>
            <a:ext cx="116558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kstboks 145"/>
          <p:cNvSpPr txBox="1"/>
          <p:nvPr/>
        </p:nvSpPr>
        <p:spPr>
          <a:xfrm>
            <a:off x="2584474" y="3294533"/>
            <a:ext cx="1014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00" b="1" i="1" dirty="0">
                <a:solidFill>
                  <a:srgbClr val="FF0000"/>
                </a:solidFill>
              </a:rPr>
              <a:t>FA standards</a:t>
            </a:r>
            <a:endParaRPr lang="da-DK" sz="900" b="1" i="1" dirty="0">
              <a:solidFill>
                <a:srgbClr val="FF0000"/>
              </a:solidFill>
            </a:endParaRPr>
          </a:p>
        </p:txBody>
      </p:sp>
      <p:sp>
        <p:nvSpPr>
          <p:cNvPr id="147" name="Tekstboks 146"/>
          <p:cNvSpPr txBox="1"/>
          <p:nvPr/>
        </p:nvSpPr>
        <p:spPr>
          <a:xfrm>
            <a:off x="3928930" y="2849952"/>
            <a:ext cx="9447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i="1" dirty="0">
                <a:solidFill>
                  <a:srgbClr val="FF0000"/>
                </a:solidFill>
              </a:rPr>
              <a:t>PA principles</a:t>
            </a:r>
            <a:endParaRPr lang="en-GB" sz="900" b="1" i="1" dirty="0">
              <a:solidFill>
                <a:srgbClr val="FF0000"/>
              </a:solidFill>
            </a:endParaRPr>
          </a:p>
        </p:txBody>
      </p:sp>
      <p:sp>
        <p:nvSpPr>
          <p:cNvPr id="148" name="Tekstboks 147"/>
          <p:cNvSpPr txBox="1"/>
          <p:nvPr/>
        </p:nvSpPr>
        <p:spPr>
          <a:xfrm>
            <a:off x="3928930" y="3294532"/>
            <a:ext cx="8709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i="1" dirty="0">
                <a:solidFill>
                  <a:srgbClr val="FF0000"/>
                </a:solidFill>
              </a:rPr>
              <a:t>PA standards</a:t>
            </a:r>
            <a:endParaRPr lang="en-GB" sz="900" b="1" i="1" dirty="0">
              <a:solidFill>
                <a:srgbClr val="FF0000"/>
              </a:solidFill>
            </a:endParaRPr>
          </a:p>
        </p:txBody>
      </p:sp>
      <p:sp>
        <p:nvSpPr>
          <p:cNvPr id="149" name="Tekstboks 148"/>
          <p:cNvSpPr txBox="1"/>
          <p:nvPr/>
        </p:nvSpPr>
        <p:spPr>
          <a:xfrm>
            <a:off x="5159896" y="2837211"/>
            <a:ext cx="8709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i="1" dirty="0">
                <a:solidFill>
                  <a:srgbClr val="FF0000"/>
                </a:solidFill>
              </a:rPr>
              <a:t>C A principles</a:t>
            </a:r>
            <a:endParaRPr lang="en-GB" sz="900" b="1" i="1" dirty="0">
              <a:solidFill>
                <a:srgbClr val="FF0000"/>
              </a:solidFill>
            </a:endParaRPr>
          </a:p>
        </p:txBody>
      </p:sp>
      <p:sp>
        <p:nvSpPr>
          <p:cNvPr id="150" name="Tekstboks 149"/>
          <p:cNvSpPr txBox="1"/>
          <p:nvPr/>
        </p:nvSpPr>
        <p:spPr>
          <a:xfrm>
            <a:off x="5159896" y="3294533"/>
            <a:ext cx="936104" cy="230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i="1" dirty="0">
                <a:solidFill>
                  <a:srgbClr val="FF0000"/>
                </a:solidFill>
              </a:rPr>
              <a:t>CA standards</a:t>
            </a:r>
            <a:endParaRPr lang="en-GB" sz="900" b="1" i="1" dirty="0">
              <a:solidFill>
                <a:srgbClr val="FF0000"/>
              </a:solidFill>
            </a:endParaRPr>
          </a:p>
        </p:txBody>
      </p:sp>
      <p:sp>
        <p:nvSpPr>
          <p:cNvPr id="153" name="Tekstboks 152"/>
          <p:cNvSpPr txBox="1"/>
          <p:nvPr/>
        </p:nvSpPr>
        <p:spPr>
          <a:xfrm>
            <a:off x="2596782" y="4788275"/>
            <a:ext cx="10081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>
                <a:solidFill>
                  <a:srgbClr val="0070C0"/>
                </a:solidFill>
              </a:rPr>
              <a:t>Supplementary </a:t>
            </a:r>
          </a:p>
          <a:p>
            <a:r>
              <a:rPr lang="en-GB" sz="900" b="1" i="1" dirty="0">
                <a:solidFill>
                  <a:srgbClr val="0070C0"/>
                </a:solidFill>
              </a:rPr>
              <a:t>financial audit guidance</a:t>
            </a:r>
            <a:endParaRPr lang="en-GB" sz="900" b="1" i="1" dirty="0">
              <a:solidFill>
                <a:srgbClr val="0070C0"/>
              </a:solidFill>
            </a:endParaRPr>
          </a:p>
        </p:txBody>
      </p:sp>
      <p:sp>
        <p:nvSpPr>
          <p:cNvPr id="154" name="Rektangel 153"/>
          <p:cNvSpPr/>
          <p:nvPr/>
        </p:nvSpPr>
        <p:spPr>
          <a:xfrm>
            <a:off x="3748910" y="4759675"/>
            <a:ext cx="1224136" cy="720080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5" name="Tekstboks 154"/>
          <p:cNvSpPr txBox="1"/>
          <p:nvPr/>
        </p:nvSpPr>
        <p:spPr>
          <a:xfrm>
            <a:off x="3835782" y="4759676"/>
            <a:ext cx="108012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>
                <a:solidFill>
                  <a:srgbClr val="0070C0"/>
                </a:solidFill>
              </a:rPr>
              <a:t>Supplementary </a:t>
            </a:r>
          </a:p>
          <a:p>
            <a:r>
              <a:rPr lang="en-GB" sz="900" b="1" i="1" dirty="0">
                <a:solidFill>
                  <a:srgbClr val="0070C0"/>
                </a:solidFill>
              </a:rPr>
              <a:t>p</a:t>
            </a:r>
            <a:r>
              <a:rPr lang="en-GB" sz="900" b="1" i="1" dirty="0">
                <a:solidFill>
                  <a:srgbClr val="0070C0"/>
                </a:solidFill>
              </a:rPr>
              <a:t>erformance audit guidance</a:t>
            </a:r>
            <a:endParaRPr lang="en-GB" sz="900" b="1" i="1" dirty="0">
              <a:solidFill>
                <a:srgbClr val="0070C0"/>
              </a:solidFill>
            </a:endParaRPr>
          </a:p>
        </p:txBody>
      </p:sp>
      <p:sp>
        <p:nvSpPr>
          <p:cNvPr id="156" name="Rektangel 155"/>
          <p:cNvSpPr/>
          <p:nvPr/>
        </p:nvSpPr>
        <p:spPr>
          <a:xfrm>
            <a:off x="5045054" y="4759675"/>
            <a:ext cx="1152128" cy="720080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7" name="Tekstboks 156"/>
          <p:cNvSpPr txBox="1"/>
          <p:nvPr/>
        </p:nvSpPr>
        <p:spPr>
          <a:xfrm>
            <a:off x="5081058" y="4756304"/>
            <a:ext cx="10149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>
                <a:solidFill>
                  <a:srgbClr val="0070C0"/>
                </a:solidFill>
              </a:rPr>
              <a:t>Supplementary </a:t>
            </a:r>
          </a:p>
          <a:p>
            <a:r>
              <a:rPr lang="en-GB" sz="900" b="1" i="1" dirty="0">
                <a:solidFill>
                  <a:srgbClr val="0070C0"/>
                </a:solidFill>
              </a:rPr>
              <a:t>c</a:t>
            </a:r>
            <a:r>
              <a:rPr lang="en-GB" sz="900" b="1" i="1" dirty="0">
                <a:solidFill>
                  <a:srgbClr val="0070C0"/>
                </a:solidFill>
              </a:rPr>
              <a:t>ompliance audit guidance</a:t>
            </a:r>
            <a:endParaRPr lang="en-GB" sz="900" b="1" i="1" dirty="0">
              <a:solidFill>
                <a:srgbClr val="0070C0"/>
              </a:solidFill>
            </a:endParaRPr>
          </a:p>
        </p:txBody>
      </p:sp>
      <p:sp>
        <p:nvSpPr>
          <p:cNvPr id="158" name="Rektangel 157"/>
          <p:cNvSpPr/>
          <p:nvPr/>
        </p:nvSpPr>
        <p:spPr>
          <a:xfrm>
            <a:off x="6485214" y="4759675"/>
            <a:ext cx="1152128" cy="718046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9" name="Tekstboks 158"/>
          <p:cNvSpPr txBox="1"/>
          <p:nvPr/>
        </p:nvSpPr>
        <p:spPr>
          <a:xfrm>
            <a:off x="6462171" y="4758272"/>
            <a:ext cx="12241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>
                <a:solidFill>
                  <a:schemeClr val="bg1">
                    <a:lumMod val="50000"/>
                  </a:schemeClr>
                </a:solidFill>
              </a:rPr>
              <a:t>(Reserved for future development based on ISSAI 100)</a:t>
            </a:r>
            <a:endParaRPr lang="en-GB" sz="9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7" name="Rektangel 166"/>
          <p:cNvSpPr/>
          <p:nvPr/>
        </p:nvSpPr>
        <p:spPr>
          <a:xfrm>
            <a:off x="8260703" y="4778623"/>
            <a:ext cx="1152128" cy="70113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8" name="Tekstboks 167"/>
          <p:cNvSpPr txBox="1"/>
          <p:nvPr/>
        </p:nvSpPr>
        <p:spPr>
          <a:xfrm>
            <a:off x="8368715" y="4753503"/>
            <a:ext cx="10081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>
                <a:solidFill>
                  <a:schemeClr val="bg1">
                    <a:lumMod val="50000"/>
                  </a:schemeClr>
                </a:solidFill>
              </a:rPr>
              <a:t>Supplementary competency guidance </a:t>
            </a:r>
            <a:endParaRPr lang="en-GB" sz="9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9" name="Tekstboks 168"/>
          <p:cNvSpPr txBox="1"/>
          <p:nvPr/>
        </p:nvSpPr>
        <p:spPr>
          <a:xfrm>
            <a:off x="7948730" y="1316618"/>
            <a:ext cx="20162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chemeClr val="bg1">
                    <a:lumMod val="50000"/>
                  </a:schemeClr>
                </a:solidFill>
              </a:rPr>
              <a:t>Competency  Standards</a:t>
            </a:r>
            <a:br>
              <a:rPr lang="en-GB" sz="105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1050" b="1" dirty="0">
                <a:solidFill>
                  <a:schemeClr val="bg1">
                    <a:lumMod val="50000"/>
                  </a:schemeClr>
                </a:solidFill>
              </a:rPr>
              <a:t>(COMP)</a:t>
            </a:r>
            <a:endParaRPr lang="en-GB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0" name="Rektangel 169"/>
          <p:cNvSpPr/>
          <p:nvPr/>
        </p:nvSpPr>
        <p:spPr>
          <a:xfrm>
            <a:off x="2351584" y="3861048"/>
            <a:ext cx="5400600" cy="2232248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1" name="Rektangel 170"/>
          <p:cNvSpPr/>
          <p:nvPr/>
        </p:nvSpPr>
        <p:spPr>
          <a:xfrm>
            <a:off x="2450323" y="5589241"/>
            <a:ext cx="5184576" cy="42284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3" name="Tekstboks 172"/>
          <p:cNvSpPr txBox="1"/>
          <p:nvPr/>
        </p:nvSpPr>
        <p:spPr>
          <a:xfrm>
            <a:off x="2668790" y="5685246"/>
            <a:ext cx="482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i="1" dirty="0">
                <a:solidFill>
                  <a:srgbClr val="0070C0"/>
                </a:solidFill>
              </a:rPr>
              <a:t>Subject matter specific  guidance</a:t>
            </a:r>
            <a:endParaRPr lang="en-GB" sz="1050" b="1" i="1" dirty="0">
              <a:solidFill>
                <a:srgbClr val="0070C0"/>
              </a:solidFill>
            </a:endParaRPr>
          </a:p>
        </p:txBody>
      </p:sp>
      <p:sp>
        <p:nvSpPr>
          <p:cNvPr id="78" name="Rektangel 77"/>
          <p:cNvSpPr/>
          <p:nvPr/>
        </p:nvSpPr>
        <p:spPr>
          <a:xfrm>
            <a:off x="8275567" y="2746813"/>
            <a:ext cx="1122400" cy="91705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" name="Tekstboks 80"/>
          <p:cNvSpPr txBox="1"/>
          <p:nvPr/>
        </p:nvSpPr>
        <p:spPr>
          <a:xfrm>
            <a:off x="8469186" y="2774395"/>
            <a:ext cx="79516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>
                <a:solidFill>
                  <a:schemeClr val="bg1">
                    <a:lumMod val="50000"/>
                  </a:schemeClr>
                </a:solidFill>
              </a:rPr>
              <a:t>(Possibly) Competency principles</a:t>
            </a:r>
            <a:endParaRPr lang="en-GB" sz="9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Rektangel 81"/>
          <p:cNvSpPr/>
          <p:nvPr/>
        </p:nvSpPr>
        <p:spPr>
          <a:xfrm>
            <a:off x="8040216" y="1340768"/>
            <a:ext cx="1800200" cy="244827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3" name="Rektangel 82"/>
          <p:cNvSpPr/>
          <p:nvPr/>
        </p:nvSpPr>
        <p:spPr>
          <a:xfrm>
            <a:off x="2351584" y="116632"/>
            <a:ext cx="7488832" cy="1152128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4" name="Tekstboks 83"/>
          <p:cNvSpPr txBox="1"/>
          <p:nvPr/>
        </p:nvSpPr>
        <p:spPr>
          <a:xfrm>
            <a:off x="2336008" y="78740"/>
            <a:ext cx="27847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b="1" dirty="0">
                <a:solidFill>
                  <a:schemeClr val="accent3">
                    <a:lumMod val="75000"/>
                  </a:schemeClr>
                </a:solidFill>
              </a:rPr>
              <a:t>INTOSAI </a:t>
            </a:r>
            <a:r>
              <a:rPr lang="en-GB" sz="1050" b="1" dirty="0">
                <a:solidFill>
                  <a:schemeClr val="accent3">
                    <a:lumMod val="75000"/>
                  </a:schemeClr>
                </a:solidFill>
              </a:rPr>
              <a:t>Principles</a:t>
            </a:r>
            <a:r>
              <a:rPr lang="da-DK" sz="1050" b="1" dirty="0">
                <a:solidFill>
                  <a:schemeClr val="accent3">
                    <a:lumMod val="75000"/>
                  </a:schemeClr>
                </a:solidFill>
              </a:rPr>
              <a:t>  (INTOSAI-P)</a:t>
            </a:r>
            <a:endParaRPr lang="da-DK" sz="105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5" name="Tekstboks 84"/>
          <p:cNvSpPr txBox="1"/>
          <p:nvPr/>
        </p:nvSpPr>
        <p:spPr>
          <a:xfrm>
            <a:off x="2414215" y="3861048"/>
            <a:ext cx="27847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b="1" dirty="0">
                <a:solidFill>
                  <a:srgbClr val="0070C0"/>
                </a:solidFill>
              </a:rPr>
              <a:t>Guidance (GUID)</a:t>
            </a:r>
            <a:endParaRPr lang="da-DK" sz="1050" b="1" dirty="0">
              <a:solidFill>
                <a:srgbClr val="0070C0"/>
              </a:solidFill>
            </a:endParaRPr>
          </a:p>
        </p:txBody>
      </p:sp>
      <p:sp>
        <p:nvSpPr>
          <p:cNvPr id="88" name="Tekstboks 87"/>
          <p:cNvSpPr txBox="1"/>
          <p:nvPr/>
        </p:nvSpPr>
        <p:spPr>
          <a:xfrm>
            <a:off x="8296707" y="1802327"/>
            <a:ext cx="12829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chemeClr val="bg1">
                    <a:lumMod val="50000"/>
                  </a:schemeClr>
                </a:solidFill>
              </a:rPr>
              <a:t>(Reserved for future development based on ISSAI 100)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9" name="Tekstboks 88"/>
          <p:cNvSpPr txBox="1"/>
          <p:nvPr/>
        </p:nvSpPr>
        <p:spPr>
          <a:xfrm>
            <a:off x="6420036" y="2850205"/>
            <a:ext cx="12241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>
                <a:solidFill>
                  <a:schemeClr val="bg1">
                    <a:lumMod val="50000"/>
                  </a:schemeClr>
                </a:solidFill>
              </a:rPr>
              <a:t>(Reserved for future development based on ISSAI 100</a:t>
            </a:r>
            <a:r>
              <a:rPr lang="en-GB" sz="900" b="1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" name="Tekstboks 84"/>
          <p:cNvSpPr txBox="1"/>
          <p:nvPr/>
        </p:nvSpPr>
        <p:spPr>
          <a:xfrm>
            <a:off x="2410429" y="6245587"/>
            <a:ext cx="5224471" cy="415498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i="1" dirty="0">
                <a:solidFill>
                  <a:srgbClr val="0070C0"/>
                </a:solidFill>
              </a:rPr>
              <a:t>Other</a:t>
            </a:r>
            <a:r>
              <a:rPr lang="da-DK" sz="1050" b="1" i="1" dirty="0">
                <a:solidFill>
                  <a:srgbClr val="0070C0"/>
                </a:solidFill>
              </a:rPr>
              <a:t> Guidance</a:t>
            </a:r>
            <a:r>
              <a:rPr lang="da-DK" sz="1050" b="1" dirty="0">
                <a:solidFill>
                  <a:srgbClr val="0070C0"/>
                </a:solidFill>
              </a:rPr>
              <a:t/>
            </a:r>
            <a:br>
              <a:rPr lang="da-DK" sz="1050" b="1" dirty="0">
                <a:solidFill>
                  <a:srgbClr val="0070C0"/>
                </a:solidFill>
              </a:rPr>
            </a:br>
            <a:endParaRPr lang="da-DK" sz="1050" b="1" dirty="0">
              <a:solidFill>
                <a:srgbClr val="0070C0"/>
              </a:solidFill>
            </a:endParaRPr>
          </a:p>
        </p:txBody>
      </p:sp>
      <p:sp>
        <p:nvSpPr>
          <p:cNvPr id="80" name="Tekstboks 84"/>
          <p:cNvSpPr txBox="1"/>
          <p:nvPr/>
        </p:nvSpPr>
        <p:spPr>
          <a:xfrm>
            <a:off x="8041677" y="3851687"/>
            <a:ext cx="17267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chemeClr val="bg1">
                    <a:lumMod val="50000"/>
                  </a:schemeClr>
                </a:solidFill>
              </a:rPr>
              <a:t>Competency Guidance</a:t>
            </a:r>
          </a:p>
          <a:p>
            <a:pPr algn="ctr"/>
            <a:r>
              <a:rPr lang="en-GB" sz="1050" b="1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GB" sz="1050" b="1" dirty="0">
                <a:solidFill>
                  <a:schemeClr val="bg1">
                    <a:lumMod val="50000"/>
                  </a:schemeClr>
                </a:solidFill>
              </a:rPr>
              <a:t>COMP)</a:t>
            </a:r>
            <a:endParaRPr lang="da-DK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03513" y="78740"/>
            <a:ext cx="492443" cy="65906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GB" sz="2000" dirty="0"/>
              <a:t>INTOSAI FRAMEWORK OF PROFESSIONAL PRONOUNCEMENTS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930514" y="116632"/>
            <a:ext cx="615553" cy="112721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accent3">
                    <a:lumMod val="75000"/>
                  </a:schemeClr>
                </a:solidFill>
              </a:rPr>
              <a:t>INTOSAI</a:t>
            </a:r>
            <a:br>
              <a:rPr lang="en-GB" sz="14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1400" b="1" dirty="0">
                <a:solidFill>
                  <a:schemeClr val="accent3">
                    <a:lumMod val="75000"/>
                  </a:schemeClr>
                </a:solidFill>
              </a:rPr>
              <a:t>Principles</a:t>
            </a:r>
            <a:endParaRPr lang="en-GB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30514" y="1340769"/>
            <a:ext cx="615553" cy="244827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FF0000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INTOSAI</a:t>
            </a:r>
            <a:br>
              <a:rPr lang="en-GB" sz="1400" b="1" dirty="0">
                <a:solidFill>
                  <a:srgbClr val="FF0000"/>
                </a:solidFill>
              </a:rPr>
            </a:br>
            <a:r>
              <a:rPr lang="en-GB" sz="1400" b="1" dirty="0">
                <a:solidFill>
                  <a:srgbClr val="FF0000"/>
                </a:solidFill>
              </a:rPr>
              <a:t>Standards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30514" y="3861048"/>
            <a:ext cx="615553" cy="288032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</a:rPr>
              <a:t>INTOSAI</a:t>
            </a:r>
            <a:br>
              <a:rPr lang="en-GB" sz="1400" b="1" dirty="0">
                <a:solidFill>
                  <a:srgbClr val="0070C0"/>
                </a:solidFill>
              </a:rPr>
            </a:br>
            <a:r>
              <a:rPr lang="en-GB" sz="1400" b="1" dirty="0">
                <a:solidFill>
                  <a:srgbClr val="0070C0"/>
                </a:solidFill>
              </a:rPr>
              <a:t>Guidance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51584" y="6165304"/>
            <a:ext cx="5400600" cy="576064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040216" y="3861048"/>
            <a:ext cx="1800200" cy="288032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288671" y="3294533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i="1" dirty="0">
                <a:solidFill>
                  <a:schemeClr val="bg1">
                    <a:lumMod val="50000"/>
                  </a:schemeClr>
                </a:solidFill>
              </a:rPr>
              <a:t>… and competency standards</a:t>
            </a:r>
            <a:endParaRPr lang="en-GB" sz="9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5" name="Lige forbindelse 138"/>
          <p:cNvCxnSpPr/>
          <p:nvPr/>
        </p:nvCxnSpPr>
        <p:spPr>
          <a:xfrm>
            <a:off x="8296708" y="3216322"/>
            <a:ext cx="1080119" cy="537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52766" y="4267186"/>
            <a:ext cx="5202948" cy="392415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i="1" dirty="0">
                <a:solidFill>
                  <a:srgbClr val="0070C0"/>
                </a:solidFill>
              </a:rPr>
              <a:t>SAI organisational guidance</a:t>
            </a:r>
            <a:r>
              <a:rPr lang="en-GB" sz="900" b="1" i="1" dirty="0">
                <a:solidFill>
                  <a:srgbClr val="0070C0"/>
                </a:solidFill>
              </a:rPr>
              <a:t/>
            </a:r>
            <a:br>
              <a:rPr lang="en-GB" sz="900" b="1" i="1" dirty="0">
                <a:solidFill>
                  <a:srgbClr val="0070C0"/>
                </a:solidFill>
              </a:rPr>
            </a:br>
            <a:endParaRPr lang="en-GB" sz="900" b="1" i="1" dirty="0">
              <a:solidFill>
                <a:srgbClr val="0070C0"/>
              </a:solidFill>
            </a:endParaRPr>
          </a:p>
        </p:txBody>
      </p:sp>
      <p:sp>
        <p:nvSpPr>
          <p:cNvPr id="96" name="Tekstboks 87"/>
          <p:cNvSpPr txBox="1"/>
          <p:nvPr/>
        </p:nvSpPr>
        <p:spPr>
          <a:xfrm>
            <a:off x="8296707" y="4209477"/>
            <a:ext cx="12829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chemeClr val="bg1">
                    <a:lumMod val="50000"/>
                  </a:schemeClr>
                </a:solidFill>
              </a:rPr>
              <a:t>(Reserved for future development based on ISSAI 100)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19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41102" y="1605074"/>
            <a:ext cx="4435638" cy="126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500"/>
              </a:lnSpc>
            </a:pPr>
            <a:r>
              <a:rPr lang="pt-BR" sz="4800" b="1" dirty="0" smtClean="0">
                <a:solidFill>
                  <a:srgbClr val="6CA9B7"/>
                </a:solidFill>
              </a:rPr>
              <a:t>General </a:t>
            </a:r>
            <a:r>
              <a:rPr lang="pt-BR" sz="4800" b="1" dirty="0" err="1" smtClean="0">
                <a:solidFill>
                  <a:srgbClr val="6CA9B7"/>
                </a:solidFill>
              </a:rPr>
              <a:t>Strategy</a:t>
            </a:r>
            <a:endParaRPr lang="pt-BR" sz="4800" b="1" dirty="0" smtClean="0">
              <a:solidFill>
                <a:srgbClr val="6CA9B7"/>
              </a:solidFill>
            </a:endParaRPr>
          </a:p>
          <a:p>
            <a:pPr>
              <a:lnSpc>
                <a:spcPts val="4500"/>
              </a:lnSpc>
            </a:pPr>
            <a:r>
              <a:rPr lang="pt-BR" sz="4800" b="1" dirty="0" smtClean="0">
                <a:solidFill>
                  <a:srgbClr val="6CA9B7"/>
                </a:solidFill>
              </a:rPr>
              <a:t>+ </a:t>
            </a:r>
            <a:r>
              <a:rPr lang="pt-BR" sz="4800" b="1" dirty="0" err="1" smtClean="0">
                <a:solidFill>
                  <a:srgbClr val="6CA9B7"/>
                </a:solidFill>
              </a:rPr>
              <a:t>Working</a:t>
            </a:r>
            <a:r>
              <a:rPr lang="pt-BR" sz="4800" b="1" dirty="0" smtClean="0">
                <a:solidFill>
                  <a:srgbClr val="6CA9B7"/>
                </a:solidFill>
              </a:rPr>
              <a:t> </a:t>
            </a:r>
            <a:r>
              <a:rPr lang="pt-BR" sz="4800" b="1" dirty="0" err="1" smtClean="0">
                <a:solidFill>
                  <a:srgbClr val="6CA9B7"/>
                </a:solidFill>
              </a:rPr>
              <a:t>Plan</a:t>
            </a:r>
            <a:endParaRPr lang="pt-BR" sz="4800" b="1" dirty="0">
              <a:solidFill>
                <a:srgbClr val="6CA9B7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977807" y="3204550"/>
            <a:ext cx="4456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 implementation</a:t>
            </a:r>
            <a:endParaRPr lang="pt-B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608753" y="81551"/>
            <a:ext cx="3036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SDP 2017-2019</a:t>
            </a:r>
            <a:endParaRPr lang="pt-B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882692" y="4077387"/>
            <a:ext cx="3232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revision in 2017</a:t>
            </a:r>
            <a:endParaRPr lang="pt-B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>
            <a:off x="4031674" y="3574472"/>
            <a:ext cx="1797627" cy="0"/>
          </a:xfrm>
          <a:prstGeom prst="line">
            <a:avLst/>
          </a:prstGeom>
          <a:ln w="57150">
            <a:solidFill>
              <a:srgbClr val="D38D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flipH="1">
            <a:off x="4031675" y="4426527"/>
            <a:ext cx="2722417" cy="0"/>
          </a:xfrm>
          <a:prstGeom prst="line">
            <a:avLst/>
          </a:prstGeom>
          <a:ln w="57150">
            <a:solidFill>
              <a:srgbClr val="D38D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m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674" y="1633537"/>
            <a:ext cx="2849457" cy="3881869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162" y="151052"/>
            <a:ext cx="364305" cy="50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39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21291" y="745186"/>
            <a:ext cx="10715744" cy="505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rgbClr val="6CA9B7"/>
                </a:solidFill>
              </a:rPr>
              <a:t>SDP – </a:t>
            </a:r>
            <a:r>
              <a:rPr lang="pt-BR" sz="4400" b="1" dirty="0" err="1">
                <a:solidFill>
                  <a:srgbClr val="6CA9B7"/>
                </a:solidFill>
              </a:rPr>
              <a:t>how</a:t>
            </a:r>
            <a:r>
              <a:rPr lang="pt-BR" sz="4400" b="1" dirty="0">
                <a:solidFill>
                  <a:srgbClr val="6CA9B7"/>
                </a:solidFill>
              </a:rPr>
              <a:t> it </a:t>
            </a:r>
            <a:r>
              <a:rPr lang="pt-BR" sz="4400" b="1" dirty="0" err="1">
                <a:solidFill>
                  <a:srgbClr val="6CA9B7"/>
                </a:solidFill>
              </a:rPr>
              <a:t>is</a:t>
            </a:r>
            <a:r>
              <a:rPr lang="pt-BR" sz="4400" b="1" dirty="0">
                <a:solidFill>
                  <a:srgbClr val="6CA9B7"/>
                </a:solidFill>
              </a:rPr>
              <a:t> </a:t>
            </a:r>
            <a:r>
              <a:rPr lang="pt-BR" sz="4400" b="1" dirty="0" err="1">
                <a:solidFill>
                  <a:srgbClr val="6CA9B7"/>
                </a:solidFill>
              </a:rPr>
              <a:t>developed</a:t>
            </a:r>
            <a:endParaRPr lang="pt-BR" sz="4400" b="1" dirty="0">
              <a:solidFill>
                <a:srgbClr val="6CA9B7"/>
              </a:solidFill>
            </a:endParaRPr>
          </a:p>
          <a:p>
            <a:endParaRPr lang="pt-BR" sz="4400" b="1" dirty="0">
              <a:solidFill>
                <a:srgbClr val="6CA9B7"/>
              </a:solidFill>
            </a:endParaRPr>
          </a:p>
          <a:p>
            <a:pPr indent="-457200">
              <a:buFontTx/>
              <a:buChar char="-"/>
            </a:pPr>
            <a:r>
              <a:rPr lang="pt-BR" sz="3200" b="1" dirty="0" err="1">
                <a:solidFill>
                  <a:srgbClr val="6CA9B7"/>
                </a:solidFill>
              </a:rPr>
              <a:t>Goal</a:t>
            </a:r>
            <a:r>
              <a:rPr lang="pt-BR" sz="3200" b="1" dirty="0">
                <a:solidFill>
                  <a:srgbClr val="6CA9B7"/>
                </a:solidFill>
              </a:rPr>
              <a:t> </a:t>
            </a:r>
            <a:r>
              <a:rPr lang="pt-BR" sz="3200" b="1" dirty="0" err="1">
                <a:solidFill>
                  <a:srgbClr val="6CA9B7"/>
                </a:solidFill>
              </a:rPr>
              <a:t>Chairs</a:t>
            </a:r>
            <a:r>
              <a:rPr lang="pt-BR" sz="3200" b="1" dirty="0">
                <a:solidFill>
                  <a:srgbClr val="6CA9B7"/>
                </a:solidFill>
              </a:rPr>
              <a:t> </a:t>
            </a:r>
            <a:r>
              <a:rPr lang="pt-BR" sz="3200" b="1" dirty="0" err="1">
                <a:solidFill>
                  <a:srgbClr val="6CA9B7"/>
                </a:solidFill>
              </a:rPr>
              <a:t>promote</a:t>
            </a:r>
            <a:r>
              <a:rPr lang="pt-BR" sz="3200" b="1" dirty="0">
                <a:solidFill>
                  <a:srgbClr val="6CA9B7"/>
                </a:solidFill>
              </a:rPr>
              <a:t> a </a:t>
            </a:r>
            <a:r>
              <a:rPr lang="pt-BR" sz="3200" b="1" dirty="0" err="1">
                <a:solidFill>
                  <a:srgbClr val="6CA9B7"/>
                </a:solidFill>
              </a:rPr>
              <a:t>broad</a:t>
            </a:r>
            <a:r>
              <a:rPr lang="pt-BR" sz="3200" b="1" dirty="0">
                <a:solidFill>
                  <a:srgbClr val="6CA9B7"/>
                </a:solidFill>
              </a:rPr>
              <a:t> </a:t>
            </a:r>
            <a:r>
              <a:rPr lang="pt-BR" sz="3200" b="1" dirty="0" err="1">
                <a:solidFill>
                  <a:srgbClr val="6CA9B7"/>
                </a:solidFill>
              </a:rPr>
              <a:t>consultation</a:t>
            </a:r>
            <a:r>
              <a:rPr lang="pt-BR" sz="3200" b="1" dirty="0">
                <a:solidFill>
                  <a:srgbClr val="6CA9B7"/>
                </a:solidFill>
              </a:rPr>
              <a:t> </a:t>
            </a:r>
            <a:r>
              <a:rPr lang="pt-BR" sz="3200" b="1" dirty="0" err="1">
                <a:solidFill>
                  <a:srgbClr val="6CA9B7"/>
                </a:solidFill>
              </a:rPr>
              <a:t>within</a:t>
            </a:r>
            <a:r>
              <a:rPr lang="pt-BR" sz="3200" b="1" dirty="0">
                <a:solidFill>
                  <a:srgbClr val="6CA9B7"/>
                </a:solidFill>
              </a:rPr>
              <a:t> INTOSAI and </a:t>
            </a:r>
            <a:r>
              <a:rPr lang="pt-BR" sz="3200" b="1" dirty="0" err="1">
                <a:solidFill>
                  <a:srgbClr val="6CA9B7"/>
                </a:solidFill>
              </a:rPr>
              <a:t>with</a:t>
            </a:r>
            <a:r>
              <a:rPr lang="pt-BR" sz="3200" b="1" dirty="0">
                <a:solidFill>
                  <a:srgbClr val="6CA9B7"/>
                </a:solidFill>
              </a:rPr>
              <a:t> </a:t>
            </a:r>
            <a:r>
              <a:rPr lang="pt-BR" sz="3200" b="1" dirty="0" err="1">
                <a:solidFill>
                  <a:srgbClr val="6CA9B7"/>
                </a:solidFill>
              </a:rPr>
              <a:t>external</a:t>
            </a:r>
            <a:r>
              <a:rPr lang="pt-BR" sz="3200" b="1" dirty="0">
                <a:solidFill>
                  <a:srgbClr val="6CA9B7"/>
                </a:solidFill>
              </a:rPr>
              <a:t> </a:t>
            </a:r>
            <a:r>
              <a:rPr lang="pt-BR" sz="3200" b="1" dirty="0" err="1">
                <a:solidFill>
                  <a:srgbClr val="6CA9B7"/>
                </a:solidFill>
              </a:rPr>
              <a:t>stakeholders</a:t>
            </a:r>
            <a:r>
              <a:rPr lang="pt-BR" sz="3200" b="1" dirty="0">
                <a:solidFill>
                  <a:srgbClr val="6CA9B7"/>
                </a:solidFill>
              </a:rPr>
              <a:t> </a:t>
            </a:r>
          </a:p>
          <a:p>
            <a:pPr marL="457200" indent="-457200">
              <a:lnSpc>
                <a:spcPts val="6500"/>
              </a:lnSpc>
              <a:buFontTx/>
              <a:buChar char="-"/>
            </a:pPr>
            <a:r>
              <a:rPr lang="pt-BR" sz="3200" b="1" dirty="0">
                <a:solidFill>
                  <a:srgbClr val="6CA9B7"/>
                </a:solidFill>
              </a:rPr>
              <a:t>FIPP prepares a </a:t>
            </a:r>
            <a:r>
              <a:rPr lang="pt-BR" sz="3200" b="1" dirty="0" err="1">
                <a:solidFill>
                  <a:srgbClr val="6CA9B7"/>
                </a:solidFill>
              </a:rPr>
              <a:t>proposal</a:t>
            </a:r>
            <a:endParaRPr lang="pt-BR" sz="3200" b="1" dirty="0">
              <a:solidFill>
                <a:srgbClr val="6CA9B7"/>
              </a:solidFill>
            </a:endParaRPr>
          </a:p>
          <a:p>
            <a:pPr marL="457200" indent="-457200">
              <a:lnSpc>
                <a:spcPts val="6500"/>
              </a:lnSpc>
              <a:buFontTx/>
              <a:buChar char="-"/>
            </a:pPr>
            <a:r>
              <a:rPr lang="pt-BR" sz="3200" b="1" dirty="0">
                <a:solidFill>
                  <a:srgbClr val="6CA9B7"/>
                </a:solidFill>
              </a:rPr>
              <a:t>PSC-SC </a:t>
            </a:r>
            <a:r>
              <a:rPr lang="pt-BR" sz="3200" b="1" dirty="0" err="1">
                <a:solidFill>
                  <a:srgbClr val="6CA9B7"/>
                </a:solidFill>
              </a:rPr>
              <a:t>approves</a:t>
            </a:r>
            <a:endParaRPr lang="pt-BR" sz="3200" b="1" dirty="0">
              <a:solidFill>
                <a:srgbClr val="6CA9B7"/>
              </a:solidFill>
            </a:endParaRPr>
          </a:p>
          <a:p>
            <a:pPr marL="457200" indent="-457200">
              <a:lnSpc>
                <a:spcPts val="6500"/>
              </a:lnSpc>
              <a:buFontTx/>
              <a:buChar char="-"/>
            </a:pPr>
            <a:r>
              <a:rPr lang="pt-BR" sz="3200" b="1" dirty="0">
                <a:solidFill>
                  <a:srgbClr val="6CA9B7"/>
                </a:solidFill>
              </a:rPr>
              <a:t>INTOSAI GB </a:t>
            </a:r>
            <a:r>
              <a:rPr lang="pt-BR" sz="3200" b="1" dirty="0" err="1">
                <a:solidFill>
                  <a:srgbClr val="6CA9B7"/>
                </a:solidFill>
              </a:rPr>
              <a:t>endorses</a:t>
            </a:r>
            <a:endParaRPr lang="pt-BR" sz="3200" b="1" dirty="0">
              <a:solidFill>
                <a:srgbClr val="6CA9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5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21291" y="745186"/>
            <a:ext cx="10715744" cy="4655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rgbClr val="6CA9B7"/>
                </a:solidFill>
              </a:rPr>
              <a:t>SDP 2017 - 2019</a:t>
            </a:r>
          </a:p>
          <a:p>
            <a:endParaRPr lang="pt-BR" sz="5400" b="1" dirty="0">
              <a:solidFill>
                <a:srgbClr val="6CA9B7"/>
              </a:solidFill>
            </a:endParaRPr>
          </a:p>
          <a:p>
            <a:pPr indent="-457200">
              <a:buFontTx/>
              <a:buChar char="-"/>
            </a:pPr>
            <a:r>
              <a:rPr lang="pt-BR" sz="3200" b="1" dirty="0" err="1">
                <a:solidFill>
                  <a:srgbClr val="6CA9B7"/>
                </a:solidFill>
              </a:rPr>
              <a:t>Relabeling</a:t>
            </a:r>
            <a:r>
              <a:rPr lang="pt-BR" sz="3200" b="1" dirty="0">
                <a:solidFill>
                  <a:srgbClr val="6CA9B7"/>
                </a:solidFill>
              </a:rPr>
              <a:t> and </a:t>
            </a:r>
            <a:r>
              <a:rPr lang="pt-BR" sz="3200" b="1" dirty="0" err="1">
                <a:solidFill>
                  <a:srgbClr val="6CA9B7"/>
                </a:solidFill>
              </a:rPr>
              <a:t>renumbering</a:t>
            </a:r>
            <a:endParaRPr lang="pt-BR" sz="3200" b="1" dirty="0">
              <a:solidFill>
                <a:srgbClr val="6CA9B7"/>
              </a:solidFill>
            </a:endParaRPr>
          </a:p>
          <a:p>
            <a:pPr marL="457200" indent="-457200">
              <a:lnSpc>
                <a:spcPts val="6500"/>
              </a:lnSpc>
              <a:buFontTx/>
              <a:buChar char="-"/>
            </a:pPr>
            <a:r>
              <a:rPr lang="pt-BR" sz="3200" b="1" dirty="0" err="1">
                <a:solidFill>
                  <a:srgbClr val="6CA9B7"/>
                </a:solidFill>
              </a:rPr>
              <a:t>Priority</a:t>
            </a:r>
            <a:r>
              <a:rPr lang="pt-BR" sz="3200" b="1" dirty="0">
                <a:solidFill>
                  <a:srgbClr val="6CA9B7"/>
                </a:solidFill>
              </a:rPr>
              <a:t> 1 </a:t>
            </a:r>
            <a:r>
              <a:rPr lang="pt-BR" sz="3200" b="1" dirty="0" err="1">
                <a:solidFill>
                  <a:srgbClr val="6CA9B7"/>
                </a:solidFill>
              </a:rPr>
              <a:t>projects</a:t>
            </a:r>
            <a:r>
              <a:rPr lang="pt-BR" sz="3200" b="1" dirty="0">
                <a:solidFill>
                  <a:srgbClr val="6CA9B7"/>
                </a:solidFill>
              </a:rPr>
              <a:t> (</a:t>
            </a:r>
            <a:r>
              <a:rPr lang="pt-BR" sz="3200" b="1" dirty="0" err="1">
                <a:solidFill>
                  <a:srgbClr val="6CA9B7"/>
                </a:solidFill>
              </a:rPr>
              <a:t>Principles</a:t>
            </a:r>
            <a:r>
              <a:rPr lang="pt-BR" sz="3200" b="1" dirty="0">
                <a:solidFill>
                  <a:srgbClr val="6CA9B7"/>
                </a:solidFill>
              </a:rPr>
              <a:t> and Standards)</a:t>
            </a:r>
          </a:p>
          <a:p>
            <a:pPr marL="457200" indent="-457200">
              <a:lnSpc>
                <a:spcPts val="6500"/>
              </a:lnSpc>
              <a:buFontTx/>
              <a:buChar char="-"/>
            </a:pPr>
            <a:r>
              <a:rPr lang="pt-BR" sz="3200" b="1" dirty="0" err="1">
                <a:solidFill>
                  <a:srgbClr val="6CA9B7"/>
                </a:solidFill>
              </a:rPr>
              <a:t>Priority</a:t>
            </a:r>
            <a:r>
              <a:rPr lang="pt-BR" sz="3200" b="1" dirty="0">
                <a:solidFill>
                  <a:srgbClr val="6CA9B7"/>
                </a:solidFill>
              </a:rPr>
              <a:t> 2 </a:t>
            </a:r>
            <a:r>
              <a:rPr lang="pt-BR" sz="3200" b="1" dirty="0" err="1">
                <a:solidFill>
                  <a:srgbClr val="6CA9B7"/>
                </a:solidFill>
              </a:rPr>
              <a:t>projects</a:t>
            </a:r>
            <a:r>
              <a:rPr lang="pt-BR" sz="3200" b="1" dirty="0">
                <a:solidFill>
                  <a:srgbClr val="6CA9B7"/>
                </a:solidFill>
              </a:rPr>
              <a:t> (</a:t>
            </a:r>
            <a:r>
              <a:rPr lang="pt-BR" sz="3200" b="1" dirty="0" err="1">
                <a:solidFill>
                  <a:srgbClr val="6CA9B7"/>
                </a:solidFill>
              </a:rPr>
              <a:t>Guidance</a:t>
            </a:r>
            <a:r>
              <a:rPr lang="pt-BR" sz="3200" b="1" dirty="0">
                <a:solidFill>
                  <a:srgbClr val="6CA9B7"/>
                </a:solidFill>
              </a:rPr>
              <a:t>)</a:t>
            </a:r>
          </a:p>
          <a:p>
            <a:pPr marL="457200" indent="-457200">
              <a:lnSpc>
                <a:spcPts val="6500"/>
              </a:lnSpc>
              <a:buFontTx/>
              <a:buChar char="-"/>
            </a:pPr>
            <a:r>
              <a:rPr lang="pt-BR" sz="3200" b="1" dirty="0" err="1">
                <a:solidFill>
                  <a:srgbClr val="6CA9B7"/>
                </a:solidFill>
              </a:rPr>
              <a:t>Priority</a:t>
            </a:r>
            <a:r>
              <a:rPr lang="pt-BR" sz="3200" b="1" dirty="0">
                <a:solidFill>
                  <a:srgbClr val="6CA9B7"/>
                </a:solidFill>
              </a:rPr>
              <a:t> 3 </a:t>
            </a:r>
            <a:r>
              <a:rPr lang="pt-BR" sz="3200" b="1" dirty="0" err="1">
                <a:solidFill>
                  <a:srgbClr val="6CA9B7"/>
                </a:solidFill>
              </a:rPr>
              <a:t>projects</a:t>
            </a:r>
            <a:r>
              <a:rPr lang="pt-BR" sz="3200" b="1" dirty="0">
                <a:solidFill>
                  <a:srgbClr val="6CA9B7"/>
                </a:solidFill>
              </a:rPr>
              <a:t> (</a:t>
            </a:r>
            <a:r>
              <a:rPr lang="pt-BR" sz="3200" b="1" dirty="0" err="1">
                <a:solidFill>
                  <a:srgbClr val="6CA9B7"/>
                </a:solidFill>
              </a:rPr>
              <a:t>beyond</a:t>
            </a:r>
            <a:r>
              <a:rPr lang="pt-BR" sz="3200" b="1" dirty="0">
                <a:solidFill>
                  <a:srgbClr val="6CA9B7"/>
                </a:solidFill>
              </a:rPr>
              <a:t> 2019)</a:t>
            </a:r>
          </a:p>
        </p:txBody>
      </p:sp>
    </p:spTree>
    <p:extLst>
      <p:ext uri="{BB962C8B-B14F-4D97-AF65-F5344CB8AC3E}">
        <p14:creationId xmlns:p14="http://schemas.microsoft.com/office/powerpoint/2010/main" val="18868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21291" y="745186"/>
            <a:ext cx="10715744" cy="3821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err="1" smtClean="0">
                <a:solidFill>
                  <a:srgbClr val="6CA9B7"/>
                </a:solidFill>
              </a:rPr>
              <a:t>Revision</a:t>
            </a:r>
            <a:r>
              <a:rPr lang="pt-BR" sz="4400" b="1" dirty="0" smtClean="0">
                <a:solidFill>
                  <a:srgbClr val="6CA9B7"/>
                </a:solidFill>
              </a:rPr>
              <a:t> </a:t>
            </a:r>
            <a:r>
              <a:rPr lang="pt-BR" sz="4400" b="1" dirty="0" err="1" smtClean="0">
                <a:solidFill>
                  <a:srgbClr val="6CA9B7"/>
                </a:solidFill>
              </a:rPr>
              <a:t>of</a:t>
            </a:r>
            <a:r>
              <a:rPr lang="pt-BR" sz="4400" b="1" dirty="0" smtClean="0">
                <a:solidFill>
                  <a:srgbClr val="6CA9B7"/>
                </a:solidFill>
              </a:rPr>
              <a:t> SDP </a:t>
            </a:r>
            <a:r>
              <a:rPr lang="pt-BR" sz="4400" b="1" dirty="0">
                <a:solidFill>
                  <a:srgbClr val="6CA9B7"/>
                </a:solidFill>
              </a:rPr>
              <a:t>2017 - 2019</a:t>
            </a:r>
          </a:p>
          <a:p>
            <a:endParaRPr lang="pt-BR" sz="5400" b="1" dirty="0">
              <a:solidFill>
                <a:srgbClr val="6CA9B7"/>
              </a:solidFill>
            </a:endParaRPr>
          </a:p>
          <a:p>
            <a:pPr indent="-457200">
              <a:buFontTx/>
              <a:buChar char="-"/>
            </a:pPr>
            <a:r>
              <a:rPr lang="pt-BR" sz="3600" b="1" dirty="0" err="1" smtClean="0">
                <a:solidFill>
                  <a:srgbClr val="6CA9B7"/>
                </a:solidFill>
              </a:rPr>
              <a:t>Rushed</a:t>
            </a:r>
            <a:r>
              <a:rPr lang="pt-BR" sz="3600" b="1" dirty="0" smtClean="0">
                <a:solidFill>
                  <a:srgbClr val="6CA9B7"/>
                </a:solidFill>
              </a:rPr>
              <a:t> </a:t>
            </a:r>
            <a:r>
              <a:rPr lang="pt-BR" sz="3600" b="1" dirty="0" err="1" smtClean="0">
                <a:solidFill>
                  <a:srgbClr val="6CA9B7"/>
                </a:solidFill>
              </a:rPr>
              <a:t>process</a:t>
            </a:r>
            <a:endParaRPr lang="pt-BR" sz="3600" b="1" dirty="0">
              <a:solidFill>
                <a:srgbClr val="6CA9B7"/>
              </a:solidFill>
            </a:endParaRPr>
          </a:p>
          <a:p>
            <a:pPr marL="457200" indent="-457200">
              <a:lnSpc>
                <a:spcPts val="6500"/>
              </a:lnSpc>
              <a:buFontTx/>
              <a:buChar char="-"/>
            </a:pPr>
            <a:r>
              <a:rPr lang="pt-BR" sz="3600" b="1" dirty="0" err="1" smtClean="0">
                <a:solidFill>
                  <a:srgbClr val="6CA9B7"/>
                </a:solidFill>
              </a:rPr>
              <a:t>Decision</a:t>
            </a:r>
            <a:r>
              <a:rPr lang="pt-BR" sz="3600" b="1" dirty="0" smtClean="0">
                <a:solidFill>
                  <a:srgbClr val="6CA9B7"/>
                </a:solidFill>
              </a:rPr>
              <a:t> </a:t>
            </a:r>
            <a:r>
              <a:rPr lang="pt-BR" sz="3600" b="1" dirty="0" err="1" smtClean="0">
                <a:solidFill>
                  <a:srgbClr val="6CA9B7"/>
                </a:solidFill>
              </a:rPr>
              <a:t>by</a:t>
            </a:r>
            <a:r>
              <a:rPr lang="pt-BR" sz="3600" b="1" dirty="0" smtClean="0">
                <a:solidFill>
                  <a:srgbClr val="6CA9B7"/>
                </a:solidFill>
              </a:rPr>
              <a:t> </a:t>
            </a:r>
            <a:r>
              <a:rPr lang="pt-BR" sz="3600" b="1" dirty="0" err="1" smtClean="0">
                <a:solidFill>
                  <a:srgbClr val="6CA9B7"/>
                </a:solidFill>
              </a:rPr>
              <a:t>the</a:t>
            </a:r>
            <a:r>
              <a:rPr lang="pt-BR" sz="3600" b="1" dirty="0" smtClean="0">
                <a:solidFill>
                  <a:srgbClr val="6CA9B7"/>
                </a:solidFill>
              </a:rPr>
              <a:t> 3 </a:t>
            </a:r>
            <a:r>
              <a:rPr lang="pt-BR" sz="3600" b="1" dirty="0" err="1" smtClean="0">
                <a:solidFill>
                  <a:srgbClr val="6CA9B7"/>
                </a:solidFill>
              </a:rPr>
              <a:t>Goal</a:t>
            </a:r>
            <a:r>
              <a:rPr lang="pt-BR" sz="3600" b="1" dirty="0" smtClean="0">
                <a:solidFill>
                  <a:srgbClr val="6CA9B7"/>
                </a:solidFill>
              </a:rPr>
              <a:t> </a:t>
            </a:r>
            <a:r>
              <a:rPr lang="pt-BR" sz="3600" b="1" dirty="0" err="1" smtClean="0">
                <a:solidFill>
                  <a:srgbClr val="6CA9B7"/>
                </a:solidFill>
              </a:rPr>
              <a:t>Chairs</a:t>
            </a:r>
            <a:r>
              <a:rPr lang="pt-BR" sz="3600" b="1" dirty="0" smtClean="0">
                <a:solidFill>
                  <a:srgbClr val="6CA9B7"/>
                </a:solidFill>
              </a:rPr>
              <a:t> </a:t>
            </a:r>
            <a:r>
              <a:rPr lang="pt-BR" sz="3600" b="1" dirty="0" err="1" smtClean="0">
                <a:solidFill>
                  <a:srgbClr val="6CA9B7"/>
                </a:solidFill>
              </a:rPr>
              <a:t>to</a:t>
            </a:r>
            <a:r>
              <a:rPr lang="pt-BR" sz="3600" b="1" dirty="0" smtClean="0">
                <a:solidFill>
                  <a:srgbClr val="6CA9B7"/>
                </a:solidFill>
              </a:rPr>
              <a:t> </a:t>
            </a:r>
            <a:r>
              <a:rPr lang="pt-BR" sz="3600" b="1" dirty="0" err="1" smtClean="0">
                <a:solidFill>
                  <a:srgbClr val="6CA9B7"/>
                </a:solidFill>
              </a:rPr>
              <a:t>promote</a:t>
            </a:r>
            <a:r>
              <a:rPr lang="pt-BR" sz="3600" b="1" dirty="0" smtClean="0">
                <a:solidFill>
                  <a:srgbClr val="6CA9B7"/>
                </a:solidFill>
              </a:rPr>
              <a:t> a </a:t>
            </a:r>
            <a:r>
              <a:rPr lang="pt-BR" sz="3600" b="1" dirty="0" err="1" smtClean="0">
                <a:solidFill>
                  <a:srgbClr val="6CA9B7"/>
                </a:solidFill>
              </a:rPr>
              <a:t>revision</a:t>
            </a:r>
            <a:endParaRPr lang="pt-BR" sz="3600" b="1" dirty="0" smtClean="0">
              <a:solidFill>
                <a:srgbClr val="6CA9B7"/>
              </a:solidFill>
            </a:endParaRPr>
          </a:p>
          <a:p>
            <a:pPr marL="457200" indent="-457200">
              <a:lnSpc>
                <a:spcPts val="6500"/>
              </a:lnSpc>
              <a:buFontTx/>
              <a:buChar char="-"/>
            </a:pPr>
            <a:r>
              <a:rPr lang="pt-BR" sz="3600" b="1" dirty="0" err="1" smtClean="0">
                <a:solidFill>
                  <a:srgbClr val="6CA9B7"/>
                </a:solidFill>
              </a:rPr>
              <a:t>Possibility</a:t>
            </a:r>
            <a:r>
              <a:rPr lang="pt-BR" sz="3600" b="1" dirty="0" smtClean="0">
                <a:solidFill>
                  <a:srgbClr val="6CA9B7"/>
                </a:solidFill>
              </a:rPr>
              <a:t> </a:t>
            </a:r>
            <a:r>
              <a:rPr lang="pt-BR" sz="3600" b="1" dirty="0" err="1" smtClean="0">
                <a:solidFill>
                  <a:srgbClr val="6CA9B7"/>
                </a:solidFill>
              </a:rPr>
              <a:t>of</a:t>
            </a:r>
            <a:r>
              <a:rPr lang="pt-BR" sz="3600" b="1" dirty="0" smtClean="0">
                <a:solidFill>
                  <a:srgbClr val="6CA9B7"/>
                </a:solidFill>
              </a:rPr>
              <a:t> </a:t>
            </a:r>
            <a:r>
              <a:rPr lang="pt-BR" sz="3600" b="1" dirty="0" err="1" smtClean="0">
                <a:solidFill>
                  <a:srgbClr val="6CA9B7"/>
                </a:solidFill>
              </a:rPr>
              <a:t>inclusion</a:t>
            </a:r>
            <a:r>
              <a:rPr lang="pt-BR" sz="3600" b="1" dirty="0" smtClean="0">
                <a:solidFill>
                  <a:srgbClr val="6CA9B7"/>
                </a:solidFill>
              </a:rPr>
              <a:t> </a:t>
            </a:r>
            <a:r>
              <a:rPr lang="pt-BR" sz="3600" b="1" dirty="0" err="1" smtClean="0">
                <a:solidFill>
                  <a:srgbClr val="6CA9B7"/>
                </a:solidFill>
              </a:rPr>
              <a:t>of</a:t>
            </a:r>
            <a:r>
              <a:rPr lang="pt-BR" sz="3600" b="1" dirty="0" smtClean="0">
                <a:solidFill>
                  <a:srgbClr val="6CA9B7"/>
                </a:solidFill>
              </a:rPr>
              <a:t> </a:t>
            </a:r>
            <a:r>
              <a:rPr lang="pt-BR" sz="3600" b="1" dirty="0" err="1" smtClean="0">
                <a:solidFill>
                  <a:srgbClr val="6CA9B7"/>
                </a:solidFill>
              </a:rPr>
              <a:t>few</a:t>
            </a:r>
            <a:r>
              <a:rPr lang="pt-BR" sz="3600" b="1" dirty="0" smtClean="0">
                <a:solidFill>
                  <a:srgbClr val="6CA9B7"/>
                </a:solidFill>
              </a:rPr>
              <a:t> </a:t>
            </a:r>
            <a:r>
              <a:rPr lang="pt-BR" sz="3600" b="1" dirty="0" err="1" smtClean="0">
                <a:solidFill>
                  <a:srgbClr val="6CA9B7"/>
                </a:solidFill>
              </a:rPr>
              <a:t>other</a:t>
            </a:r>
            <a:r>
              <a:rPr lang="pt-BR" sz="3600" b="1" dirty="0" smtClean="0">
                <a:solidFill>
                  <a:srgbClr val="6CA9B7"/>
                </a:solidFill>
              </a:rPr>
              <a:t> </a:t>
            </a:r>
            <a:r>
              <a:rPr lang="pt-BR" sz="3600" b="1" dirty="0" err="1" smtClean="0">
                <a:solidFill>
                  <a:srgbClr val="6CA9B7"/>
                </a:solidFill>
              </a:rPr>
              <a:t>projects</a:t>
            </a:r>
            <a:endParaRPr lang="pt-BR" sz="3600" b="1" dirty="0">
              <a:solidFill>
                <a:srgbClr val="6CA9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24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10819" y="1210220"/>
            <a:ext cx="4459554" cy="961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6500"/>
              </a:lnSpc>
            </a:pPr>
            <a:r>
              <a:rPr lang="pt-BR" sz="7200" b="1" dirty="0" err="1" smtClean="0">
                <a:solidFill>
                  <a:srgbClr val="6CA9B7"/>
                </a:solidFill>
              </a:rPr>
              <a:t>Thank</a:t>
            </a:r>
            <a:r>
              <a:rPr lang="pt-BR" sz="7200" b="1" dirty="0" smtClean="0">
                <a:solidFill>
                  <a:srgbClr val="6CA9B7"/>
                </a:solidFill>
              </a:rPr>
              <a:t> </a:t>
            </a:r>
            <a:r>
              <a:rPr lang="pt-BR" sz="7200" b="1" dirty="0" err="1" smtClean="0">
                <a:solidFill>
                  <a:srgbClr val="6CA9B7"/>
                </a:solidFill>
              </a:rPr>
              <a:t>you</a:t>
            </a:r>
            <a:r>
              <a:rPr lang="pt-BR" sz="7200" b="1" dirty="0" smtClean="0">
                <a:solidFill>
                  <a:srgbClr val="6CA9B7"/>
                </a:solidFill>
              </a:rPr>
              <a:t>!</a:t>
            </a:r>
            <a:endParaRPr lang="pt-BR" sz="7200" b="1" dirty="0">
              <a:solidFill>
                <a:srgbClr val="6CA9B7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14427" y="2450887"/>
            <a:ext cx="77496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PSC Secretariat </a:t>
            </a:r>
          </a:p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psc@tcu.gov.br</a:t>
            </a:r>
            <a:endParaRPr lang="en-US" sz="3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eca-psc@eca.europa.eu</a:t>
            </a:r>
            <a:endParaRPr lang="pt-B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810819" y="5604669"/>
            <a:ext cx="7749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Rafael Lopes Torres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6"/>
              </a:rPr>
              <a:t>rafaellt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6"/>
              </a:rPr>
              <a:t>@tcu.gov.br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722" y="4594985"/>
            <a:ext cx="5225747" cy="133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22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302</Words>
  <Application>Microsoft Office PowerPoint</Application>
  <PresentationFormat>Widescreen</PresentationFormat>
  <Paragraphs>83</Paragraphs>
  <Slides>8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TCU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Carolina Barreto Ribeiro Alvarenga</dc:creator>
  <cp:lastModifiedBy>Rafael Lopes Torres</cp:lastModifiedBy>
  <cp:revision>93</cp:revision>
  <cp:lastPrinted>2017-09-04T14:34:59Z</cp:lastPrinted>
  <dcterms:created xsi:type="dcterms:W3CDTF">2017-08-14T21:15:23Z</dcterms:created>
  <dcterms:modified xsi:type="dcterms:W3CDTF">2017-09-04T19:08:38Z</dcterms:modified>
</cp:coreProperties>
</file>