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89" r:id="rId3"/>
    <p:sldId id="313" r:id="rId4"/>
    <p:sldId id="323" r:id="rId5"/>
    <p:sldId id="324" r:id="rId6"/>
    <p:sldId id="326" r:id="rId7"/>
    <p:sldId id="327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Carolina Barreto Ribeiro Alvarenga" initials="ACBRA" lastIdx="2" clrIdx="0">
    <p:extLst>
      <p:ext uri="{19B8F6BF-5375-455C-9EA6-DF929625EA0E}">
        <p15:presenceInfo xmlns:p15="http://schemas.microsoft.com/office/powerpoint/2012/main" userId="S-1-5-21-2076597496-86852003-636688714-2603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A9B7"/>
    <a:srgbClr val="35838D"/>
    <a:srgbClr val="4D4D4D"/>
    <a:srgbClr val="D38D42"/>
    <a:srgbClr val="FCA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0" autoAdjust="0"/>
    <p:restoredTop sz="74725" autoAdjust="0"/>
  </p:normalViewPr>
  <p:slideViewPr>
    <p:cSldViewPr snapToGrid="0">
      <p:cViewPr varScale="1">
        <p:scale>
          <a:sx n="69" d="100"/>
          <a:sy n="69" d="100"/>
        </p:scale>
        <p:origin x="1308" y="66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C8B85-0319-44BC-A719-51A385A4D7FC}" type="datetimeFigureOut">
              <a:rPr lang="pt-BR" smtClean="0"/>
              <a:t>12/9/2018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4D656-5ED0-4780-93FE-C8F14D969D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5751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4D656-5ED0-4780-93FE-C8F14D969D1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3283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4D656-5ED0-4780-93FE-C8F14D969D11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3517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4D656-5ED0-4780-93FE-C8F14D969D11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0370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4D656-5ED0-4780-93FE-C8F14D969D11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4600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4D656-5ED0-4780-93FE-C8F14D969D11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9063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4D656-5ED0-4780-93FE-C8F14D969D11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7842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aseline="0" dirty="0" smtClean="0"/>
              <a:t>In case of </a:t>
            </a:r>
            <a:r>
              <a:rPr lang="pt-BR" baseline="0" dirty="0" err="1" smtClean="0"/>
              <a:t>any</a:t>
            </a:r>
            <a:r>
              <a:rPr lang="pt-BR" baseline="0" dirty="0" smtClean="0"/>
              <a:t> </a:t>
            </a:r>
            <a:r>
              <a:rPr lang="pt-BR" baseline="0" dirty="0" err="1" smtClean="0"/>
              <a:t>doubts</a:t>
            </a:r>
            <a:r>
              <a:rPr lang="pt-BR" baseline="0" dirty="0" smtClean="0"/>
              <a:t>, </a:t>
            </a:r>
            <a:r>
              <a:rPr lang="pt-BR" baseline="0" dirty="0" err="1" smtClean="0"/>
              <a:t>don´t</a:t>
            </a:r>
            <a:r>
              <a:rPr lang="pt-BR" baseline="0" dirty="0" smtClean="0"/>
              <a:t> </a:t>
            </a:r>
            <a:r>
              <a:rPr lang="pt-BR" baseline="0" dirty="0" err="1" smtClean="0"/>
              <a:t>hesitate</a:t>
            </a:r>
            <a:r>
              <a:rPr lang="pt-BR" baseline="0" dirty="0" smtClean="0"/>
              <a:t> in </a:t>
            </a:r>
            <a:r>
              <a:rPr lang="pt-BR" baseline="0" dirty="0" err="1" smtClean="0"/>
              <a:t>getting</a:t>
            </a:r>
            <a:r>
              <a:rPr lang="pt-BR" baseline="0" dirty="0" smtClean="0"/>
              <a:t> in </a:t>
            </a:r>
            <a:r>
              <a:rPr lang="pt-BR" baseline="0" dirty="0" err="1" smtClean="0"/>
              <a:t>touch</a:t>
            </a:r>
            <a:r>
              <a:rPr lang="pt-BR" baseline="0" dirty="0" smtClean="0"/>
              <a:t> </a:t>
            </a:r>
            <a:r>
              <a:rPr lang="pt-BR" baseline="0" dirty="0" err="1" smtClean="0"/>
              <a:t>with</a:t>
            </a:r>
            <a:r>
              <a:rPr lang="pt-BR" baseline="0" dirty="0" smtClean="0"/>
              <a:t> us.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4D656-5ED0-4780-93FE-C8F14D969D11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23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12/9/2018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315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12/9/2018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97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12/9/2018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51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12/9/2018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554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12/9/2018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009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12/9/2018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595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12/9/2018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41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12/9/2018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880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12/9/2018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308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12/9/2018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3966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5F2F-4143-4AB7-803B-907EB1970032}" type="datetimeFigureOut">
              <a:rPr lang="pt-BR" smtClean="0"/>
              <a:t>12/9/2018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512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95F2F-4143-4AB7-803B-907EB1970032}" type="datetimeFigureOut">
              <a:rPr lang="pt-BR" smtClean="0"/>
              <a:t>12/9/2018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31DC0-25CC-4484-9016-B53D35289A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027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psc-intosai.org/en_us/site-psc/standard-setting/strategic-development-plan-sdp/sdp-2017-2019.htm" TargetMode="External"/><Relationship Id="rId4" Type="http://schemas.openxmlformats.org/officeDocument/2006/relationships/hyperlink" Target="https://www.youtube.com/watch?v=vetBdpNCIM0&amp;t=1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54183" y="1734792"/>
            <a:ext cx="12859254" cy="2655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500"/>
              </a:lnSpc>
            </a:pPr>
            <a:r>
              <a:rPr lang="pt-BR" sz="4000" b="1" dirty="0" err="1" smtClean="0">
                <a:solidFill>
                  <a:srgbClr val="002060"/>
                </a:solidFill>
              </a:rPr>
              <a:t>Strategic</a:t>
            </a:r>
            <a:r>
              <a:rPr lang="pt-BR" sz="4000" b="1" dirty="0" smtClean="0">
                <a:solidFill>
                  <a:srgbClr val="002060"/>
                </a:solidFill>
              </a:rPr>
              <a:t> </a:t>
            </a:r>
            <a:r>
              <a:rPr lang="pt-BR" sz="4000" b="1" dirty="0" err="1" smtClean="0">
                <a:solidFill>
                  <a:srgbClr val="002060"/>
                </a:solidFill>
              </a:rPr>
              <a:t>Development</a:t>
            </a:r>
            <a:r>
              <a:rPr lang="pt-BR" sz="4000" b="1" dirty="0" smtClean="0">
                <a:solidFill>
                  <a:srgbClr val="002060"/>
                </a:solidFill>
              </a:rPr>
              <a:t> </a:t>
            </a:r>
            <a:r>
              <a:rPr lang="pt-BR" sz="4000" b="1" dirty="0" err="1" smtClean="0">
                <a:solidFill>
                  <a:srgbClr val="002060"/>
                </a:solidFill>
              </a:rPr>
              <a:t>Plan</a:t>
            </a:r>
            <a:r>
              <a:rPr lang="pt-BR" sz="4000" b="1" dirty="0" smtClean="0">
                <a:solidFill>
                  <a:srgbClr val="002060"/>
                </a:solidFill>
              </a:rPr>
              <a:t> (SDP) for </a:t>
            </a:r>
            <a:r>
              <a:rPr lang="pt-BR" sz="4000" b="1" dirty="0" err="1" smtClean="0">
                <a:solidFill>
                  <a:srgbClr val="002060"/>
                </a:solidFill>
              </a:rPr>
              <a:t>the</a:t>
            </a:r>
            <a:r>
              <a:rPr lang="pt-BR" sz="4000" b="1" dirty="0" smtClean="0">
                <a:solidFill>
                  <a:srgbClr val="002060"/>
                </a:solidFill>
              </a:rPr>
              <a:t> INTOSAI Framework of Professional </a:t>
            </a:r>
            <a:r>
              <a:rPr lang="pt-BR" sz="4000" b="1" dirty="0" err="1" smtClean="0">
                <a:solidFill>
                  <a:srgbClr val="002060"/>
                </a:solidFill>
              </a:rPr>
              <a:t>Pronouncements</a:t>
            </a:r>
            <a:r>
              <a:rPr lang="pt-BR" sz="4000" b="1" dirty="0" smtClean="0">
                <a:solidFill>
                  <a:srgbClr val="002060"/>
                </a:solidFill>
              </a:rPr>
              <a:t> (IFPP)</a:t>
            </a:r>
          </a:p>
          <a:p>
            <a:pPr>
              <a:lnSpc>
                <a:spcPts val="6500"/>
              </a:lnSpc>
            </a:pPr>
            <a:endParaRPr lang="pt-BR" sz="8000" b="1" dirty="0">
              <a:solidFill>
                <a:srgbClr val="6CA9B7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839" y="4263359"/>
            <a:ext cx="4668017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58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58541" y="968594"/>
            <a:ext cx="1129158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3200" dirty="0">
                <a:solidFill>
                  <a:srgbClr val="002060"/>
                </a:solidFill>
              </a:rPr>
              <a:t>2017-2019 – period for the migration from the old framework to the IFPP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32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3200" dirty="0">
                <a:solidFill>
                  <a:srgbClr val="002060"/>
                </a:solidFill>
              </a:rPr>
              <a:t>Explanatory video about the migration - </a:t>
            </a:r>
            <a:r>
              <a:rPr lang="en-GB" sz="3200" dirty="0">
                <a:solidFill>
                  <a:srgbClr val="002060"/>
                </a:solidFill>
                <a:hlinkClick r:id="rId4"/>
              </a:rPr>
              <a:t>https://</a:t>
            </a:r>
            <a:r>
              <a:rPr lang="en-GB" sz="3200" dirty="0" smtClean="0">
                <a:solidFill>
                  <a:srgbClr val="002060"/>
                </a:solidFill>
                <a:hlinkClick r:id="rId4"/>
              </a:rPr>
              <a:t>www.youtube.com/watch?v=vetBdpNCIM0&amp;t=1s</a:t>
            </a:r>
            <a:endParaRPr lang="en-GB" sz="3200" dirty="0" smtClean="0">
              <a:solidFill>
                <a:srgbClr val="002060"/>
              </a:solidFill>
            </a:endParaRPr>
          </a:p>
          <a:p>
            <a:endParaRPr lang="en-GB" sz="32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3200" dirty="0">
                <a:solidFill>
                  <a:srgbClr val="002060"/>
                </a:solidFill>
              </a:rPr>
              <a:t>SDP – main focus in implementing the migration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32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3200" dirty="0">
                <a:solidFill>
                  <a:srgbClr val="002060"/>
                </a:solidFill>
              </a:rPr>
              <a:t>Status of SDP projects - </a:t>
            </a:r>
            <a:r>
              <a:rPr lang="en-GB" sz="3200" dirty="0">
                <a:solidFill>
                  <a:srgbClr val="002060"/>
                </a:solidFill>
                <a:hlinkClick r:id="rId5"/>
              </a:rPr>
              <a:t>http://</a:t>
            </a:r>
            <a:r>
              <a:rPr lang="en-GB" sz="3200" dirty="0" smtClean="0">
                <a:solidFill>
                  <a:srgbClr val="002060"/>
                </a:solidFill>
                <a:hlinkClick r:id="rId5"/>
              </a:rPr>
              <a:t>www.psc-intosai.org/en_us/site-psc/standard-setting/strategic-development-plan-sdp/sdp-2017-2019.htm</a:t>
            </a:r>
            <a:endParaRPr lang="en-GB" sz="32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05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19770" y="1224983"/>
            <a:ext cx="11291589" cy="5448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pt-BR" sz="3600" dirty="0">
                <a:solidFill>
                  <a:srgbClr val="002060"/>
                </a:solidFill>
              </a:rPr>
              <a:t>New ISSAI 200 (Financial Audit </a:t>
            </a:r>
            <a:r>
              <a:rPr lang="pt-BR" sz="3600" dirty="0" err="1">
                <a:solidFill>
                  <a:srgbClr val="002060"/>
                </a:solidFill>
              </a:rPr>
              <a:t>Principles</a:t>
            </a:r>
            <a:r>
              <a:rPr lang="pt-BR" sz="3600" dirty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pt-BR" sz="3600" dirty="0" err="1" smtClean="0">
                <a:solidFill>
                  <a:srgbClr val="002060"/>
                </a:solidFill>
              </a:rPr>
              <a:t>Guidance</a:t>
            </a:r>
            <a:r>
              <a:rPr lang="pt-BR" sz="3600" dirty="0" smtClean="0">
                <a:solidFill>
                  <a:srgbClr val="002060"/>
                </a:solidFill>
              </a:rPr>
              <a:t> </a:t>
            </a:r>
            <a:r>
              <a:rPr lang="pt-BR" sz="3600" dirty="0">
                <a:solidFill>
                  <a:srgbClr val="002060"/>
                </a:solidFill>
              </a:rPr>
              <a:t>on Financial and </a:t>
            </a:r>
            <a:r>
              <a:rPr lang="pt-BR" sz="3600" dirty="0" err="1">
                <a:solidFill>
                  <a:srgbClr val="002060"/>
                </a:solidFill>
              </a:rPr>
              <a:t>Compliance</a:t>
            </a:r>
            <a:r>
              <a:rPr lang="pt-BR" sz="3600" dirty="0">
                <a:solidFill>
                  <a:srgbClr val="002060"/>
                </a:solidFill>
              </a:rPr>
              <a:t> Audit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pt-BR" sz="3600" dirty="0" err="1" smtClean="0">
                <a:solidFill>
                  <a:srgbClr val="002060"/>
                </a:solidFill>
              </a:rPr>
              <a:t>Guidance</a:t>
            </a:r>
            <a:r>
              <a:rPr lang="pt-BR" sz="3600" dirty="0" smtClean="0">
                <a:solidFill>
                  <a:srgbClr val="002060"/>
                </a:solidFill>
              </a:rPr>
              <a:t> </a:t>
            </a:r>
            <a:r>
              <a:rPr lang="pt-BR" sz="3600" dirty="0">
                <a:solidFill>
                  <a:srgbClr val="002060"/>
                </a:solidFill>
              </a:rPr>
              <a:t>on </a:t>
            </a:r>
            <a:r>
              <a:rPr lang="pt-BR" sz="3600" dirty="0" err="1">
                <a:solidFill>
                  <a:srgbClr val="002060"/>
                </a:solidFill>
              </a:rPr>
              <a:t>Combined</a:t>
            </a:r>
            <a:r>
              <a:rPr lang="pt-BR" sz="3600" dirty="0">
                <a:solidFill>
                  <a:srgbClr val="002060"/>
                </a:solidFill>
              </a:rPr>
              <a:t> </a:t>
            </a:r>
            <a:r>
              <a:rPr lang="pt-BR" sz="3600" dirty="0" err="1">
                <a:solidFill>
                  <a:srgbClr val="002060"/>
                </a:solidFill>
              </a:rPr>
              <a:t>Audits</a:t>
            </a:r>
            <a:endParaRPr lang="pt-BR" sz="3600" dirty="0">
              <a:solidFill>
                <a:srgbClr val="002060"/>
              </a:solidFill>
            </a:endParaRP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pt-BR" sz="3600" dirty="0" err="1" smtClean="0">
                <a:solidFill>
                  <a:srgbClr val="002060"/>
                </a:solidFill>
              </a:rPr>
              <a:t>Consolidation</a:t>
            </a:r>
            <a:r>
              <a:rPr lang="pt-BR" sz="3600" dirty="0">
                <a:solidFill>
                  <a:srgbClr val="002060"/>
                </a:solidFill>
              </a:rPr>
              <a:t>, </a:t>
            </a:r>
            <a:r>
              <a:rPr lang="pt-BR" sz="3600" dirty="0" err="1">
                <a:solidFill>
                  <a:srgbClr val="002060"/>
                </a:solidFill>
              </a:rPr>
              <a:t>improvement</a:t>
            </a:r>
            <a:r>
              <a:rPr lang="pt-BR" sz="3600" dirty="0">
                <a:solidFill>
                  <a:srgbClr val="002060"/>
                </a:solidFill>
              </a:rPr>
              <a:t> and </a:t>
            </a:r>
            <a:r>
              <a:rPr lang="pt-BR" sz="3600" dirty="0" err="1">
                <a:solidFill>
                  <a:srgbClr val="002060"/>
                </a:solidFill>
              </a:rPr>
              <a:t>allignment</a:t>
            </a:r>
            <a:r>
              <a:rPr lang="pt-BR" sz="3600" dirty="0">
                <a:solidFill>
                  <a:srgbClr val="002060"/>
                </a:solidFill>
              </a:rPr>
              <a:t> </a:t>
            </a:r>
            <a:r>
              <a:rPr lang="pt-BR" sz="3600" dirty="0" err="1">
                <a:solidFill>
                  <a:srgbClr val="002060"/>
                </a:solidFill>
              </a:rPr>
              <a:t>with</a:t>
            </a:r>
            <a:r>
              <a:rPr lang="pt-BR" sz="3600" dirty="0">
                <a:solidFill>
                  <a:srgbClr val="002060"/>
                </a:solidFill>
              </a:rPr>
              <a:t> ISSAI 100 </a:t>
            </a:r>
            <a:r>
              <a:rPr lang="pt-BR" sz="3600" dirty="0" smtClean="0">
                <a:solidFill>
                  <a:srgbClr val="002060"/>
                </a:solidFill>
              </a:rPr>
              <a:t>of </a:t>
            </a:r>
            <a:r>
              <a:rPr lang="pt-BR" sz="3600" dirty="0" err="1" smtClean="0">
                <a:solidFill>
                  <a:srgbClr val="002060"/>
                </a:solidFill>
              </a:rPr>
              <a:t>Guidance</a:t>
            </a:r>
            <a:r>
              <a:rPr lang="pt-BR" sz="3600" dirty="0" smtClean="0">
                <a:solidFill>
                  <a:srgbClr val="002060"/>
                </a:solidFill>
              </a:rPr>
              <a:t> on Internal </a:t>
            </a:r>
            <a:r>
              <a:rPr lang="pt-BR" sz="3600" dirty="0">
                <a:solidFill>
                  <a:srgbClr val="002060"/>
                </a:solidFill>
              </a:rPr>
              <a:t>Audit, Internal Control, </a:t>
            </a:r>
            <a:r>
              <a:rPr lang="pt-BR" sz="3600" dirty="0" err="1">
                <a:solidFill>
                  <a:srgbClr val="002060"/>
                </a:solidFill>
              </a:rPr>
              <a:t>Privatization</a:t>
            </a:r>
            <a:r>
              <a:rPr lang="pt-BR" sz="3600" dirty="0">
                <a:solidFill>
                  <a:srgbClr val="002060"/>
                </a:solidFill>
              </a:rPr>
              <a:t>, IT Audit, </a:t>
            </a:r>
            <a:r>
              <a:rPr lang="pt-BR" sz="3600" dirty="0" err="1">
                <a:solidFill>
                  <a:srgbClr val="002060"/>
                </a:solidFill>
              </a:rPr>
              <a:t>Public</a:t>
            </a:r>
            <a:r>
              <a:rPr lang="pt-BR" sz="3600" dirty="0">
                <a:solidFill>
                  <a:srgbClr val="002060"/>
                </a:solidFill>
              </a:rPr>
              <a:t> </a:t>
            </a:r>
            <a:r>
              <a:rPr lang="pt-BR" sz="3600" dirty="0" err="1">
                <a:solidFill>
                  <a:srgbClr val="002060"/>
                </a:solidFill>
              </a:rPr>
              <a:t>Debt</a:t>
            </a:r>
            <a:r>
              <a:rPr lang="pt-BR" sz="3600" dirty="0">
                <a:solidFill>
                  <a:srgbClr val="002060"/>
                </a:solidFill>
              </a:rPr>
              <a:t> and </a:t>
            </a:r>
            <a:r>
              <a:rPr lang="pt-BR" sz="3600" dirty="0" err="1">
                <a:solidFill>
                  <a:srgbClr val="002060"/>
                </a:solidFill>
              </a:rPr>
              <a:t>Disaster</a:t>
            </a:r>
            <a:r>
              <a:rPr lang="pt-BR" sz="3600" dirty="0">
                <a:solidFill>
                  <a:srgbClr val="002060"/>
                </a:solidFill>
              </a:rPr>
              <a:t> Management</a:t>
            </a:r>
            <a:endParaRPr lang="en-US" sz="3600" dirty="0">
              <a:solidFill>
                <a:srgbClr val="002060"/>
              </a:solidFill>
            </a:endParaRPr>
          </a:p>
          <a:p>
            <a:pPr marL="571500" indent="-571500">
              <a:lnSpc>
                <a:spcPts val="4500"/>
              </a:lnSpc>
              <a:buFontTx/>
              <a:buChar char="-"/>
            </a:pPr>
            <a:endParaRPr lang="pt-BR" sz="3600" b="1" dirty="0">
              <a:solidFill>
                <a:srgbClr val="6CA9B7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560141" y="81551"/>
            <a:ext cx="7139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Projects – current SDP</a:t>
            </a:r>
            <a:endParaRPr lang="pt-B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89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3734" y="1862292"/>
            <a:ext cx="11291589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3600" dirty="0" err="1">
                <a:solidFill>
                  <a:srgbClr val="002060"/>
                </a:solidFill>
              </a:rPr>
              <a:t>Guidance</a:t>
            </a:r>
            <a:r>
              <a:rPr lang="pt-BR" sz="3600" dirty="0">
                <a:solidFill>
                  <a:srgbClr val="002060"/>
                </a:solidFill>
              </a:rPr>
              <a:t> on </a:t>
            </a:r>
            <a:r>
              <a:rPr lang="pt-BR" sz="3600" dirty="0" err="1">
                <a:solidFill>
                  <a:srgbClr val="002060"/>
                </a:solidFill>
              </a:rPr>
              <a:t>Public</a:t>
            </a:r>
            <a:r>
              <a:rPr lang="pt-BR" sz="3600" dirty="0">
                <a:solidFill>
                  <a:srgbClr val="002060"/>
                </a:solidFill>
              </a:rPr>
              <a:t> </a:t>
            </a:r>
            <a:r>
              <a:rPr lang="pt-BR" sz="3600" dirty="0" err="1">
                <a:solidFill>
                  <a:srgbClr val="002060"/>
                </a:solidFill>
              </a:rPr>
              <a:t>Procurement</a:t>
            </a:r>
            <a:r>
              <a:rPr lang="pt-BR" sz="3600" dirty="0">
                <a:solidFill>
                  <a:srgbClr val="002060"/>
                </a:solidFill>
              </a:rPr>
              <a:t> Audit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36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3600" dirty="0" err="1" smtClean="0">
                <a:solidFill>
                  <a:srgbClr val="002060"/>
                </a:solidFill>
              </a:rPr>
              <a:t>Guidance</a:t>
            </a:r>
            <a:r>
              <a:rPr lang="pt-BR" sz="3600" dirty="0" smtClean="0">
                <a:solidFill>
                  <a:srgbClr val="002060"/>
                </a:solidFill>
              </a:rPr>
              <a:t> </a:t>
            </a:r>
            <a:r>
              <a:rPr lang="pt-BR" sz="3600" dirty="0">
                <a:solidFill>
                  <a:srgbClr val="002060"/>
                </a:solidFill>
              </a:rPr>
              <a:t>on Audit of Key </a:t>
            </a:r>
            <a:r>
              <a:rPr lang="pt-BR" sz="3600" dirty="0" err="1">
                <a:solidFill>
                  <a:srgbClr val="002060"/>
                </a:solidFill>
              </a:rPr>
              <a:t>National</a:t>
            </a:r>
            <a:r>
              <a:rPr lang="pt-BR" sz="3600" dirty="0">
                <a:solidFill>
                  <a:srgbClr val="002060"/>
                </a:solidFill>
              </a:rPr>
              <a:t> </a:t>
            </a:r>
            <a:r>
              <a:rPr lang="pt-BR" sz="3600" dirty="0" err="1">
                <a:solidFill>
                  <a:srgbClr val="002060"/>
                </a:solidFill>
              </a:rPr>
              <a:t>Indicators</a:t>
            </a:r>
            <a:endParaRPr lang="pt-BR" sz="36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36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3600" dirty="0" err="1">
                <a:solidFill>
                  <a:srgbClr val="002060"/>
                </a:solidFill>
              </a:rPr>
              <a:t>Prounouncement</a:t>
            </a:r>
            <a:r>
              <a:rPr lang="pt-BR" sz="3600" dirty="0">
                <a:solidFill>
                  <a:srgbClr val="002060"/>
                </a:solidFill>
              </a:rPr>
              <a:t> on </a:t>
            </a:r>
            <a:r>
              <a:rPr lang="pt-BR" sz="3600" dirty="0" err="1">
                <a:solidFill>
                  <a:srgbClr val="002060"/>
                </a:solidFill>
              </a:rPr>
              <a:t>Jurisdictional</a:t>
            </a:r>
            <a:r>
              <a:rPr lang="pt-BR" sz="3600" dirty="0">
                <a:solidFill>
                  <a:srgbClr val="002060"/>
                </a:solidFill>
              </a:rPr>
              <a:t> </a:t>
            </a:r>
            <a:r>
              <a:rPr lang="pt-BR" sz="3600" dirty="0" err="1">
                <a:solidFill>
                  <a:srgbClr val="002060"/>
                </a:solidFill>
              </a:rPr>
              <a:t>Activities</a:t>
            </a:r>
            <a:r>
              <a:rPr lang="pt-BR" sz="3600" dirty="0">
                <a:solidFill>
                  <a:srgbClr val="002060"/>
                </a:solidFill>
              </a:rPr>
              <a:t> of SAIs</a:t>
            </a:r>
            <a:endParaRPr lang="en-US" sz="3600" dirty="0">
              <a:solidFill>
                <a:srgbClr val="002060"/>
              </a:solidFill>
            </a:endParaRPr>
          </a:p>
          <a:p>
            <a:pPr marL="571500" indent="-571500">
              <a:lnSpc>
                <a:spcPts val="4500"/>
              </a:lnSpc>
              <a:buFontTx/>
              <a:buChar char="-"/>
            </a:pPr>
            <a:endParaRPr lang="pt-BR" sz="3600" b="1" dirty="0">
              <a:solidFill>
                <a:srgbClr val="6CA9B7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560141" y="81551"/>
            <a:ext cx="7139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Projects – current SDP</a:t>
            </a:r>
            <a:endParaRPr lang="pt-B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88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50498" y="961746"/>
            <a:ext cx="11291589" cy="5655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3600" dirty="0" err="1">
                <a:solidFill>
                  <a:srgbClr val="002060"/>
                </a:solidFill>
              </a:rPr>
              <a:t>Projects</a:t>
            </a:r>
            <a:r>
              <a:rPr lang="pt-BR" sz="3600" dirty="0">
                <a:solidFill>
                  <a:srgbClr val="002060"/>
                </a:solidFill>
              </a:rPr>
              <a:t> in </a:t>
            </a:r>
            <a:r>
              <a:rPr lang="pt-BR" sz="3600" dirty="0" err="1">
                <a:solidFill>
                  <a:srgbClr val="002060"/>
                </a:solidFill>
              </a:rPr>
              <a:t>different</a:t>
            </a:r>
            <a:r>
              <a:rPr lang="pt-BR" sz="3600" dirty="0">
                <a:solidFill>
                  <a:srgbClr val="002060"/>
                </a:solidFill>
              </a:rPr>
              <a:t> </a:t>
            </a:r>
            <a:r>
              <a:rPr lang="pt-BR" sz="3600" dirty="0" err="1">
                <a:solidFill>
                  <a:srgbClr val="002060"/>
                </a:solidFill>
              </a:rPr>
              <a:t>stages</a:t>
            </a:r>
            <a:r>
              <a:rPr lang="pt-BR" sz="3600" dirty="0">
                <a:solidFill>
                  <a:srgbClr val="002060"/>
                </a:solidFill>
              </a:rPr>
              <a:t> of </a:t>
            </a:r>
            <a:r>
              <a:rPr lang="pt-BR" sz="3600" dirty="0" err="1" smtClean="0">
                <a:solidFill>
                  <a:srgbClr val="002060"/>
                </a:solidFill>
              </a:rPr>
              <a:t>development</a:t>
            </a:r>
            <a:endParaRPr lang="pt-BR" sz="36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36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3600" dirty="0" smtClean="0">
                <a:solidFill>
                  <a:srgbClr val="002060"/>
                </a:solidFill>
              </a:rPr>
              <a:t>New </a:t>
            </a:r>
            <a:r>
              <a:rPr lang="pt-BR" sz="3600" dirty="0" err="1">
                <a:solidFill>
                  <a:srgbClr val="002060"/>
                </a:solidFill>
              </a:rPr>
              <a:t>way</a:t>
            </a:r>
            <a:r>
              <a:rPr lang="pt-BR" sz="3600" dirty="0">
                <a:solidFill>
                  <a:srgbClr val="002060"/>
                </a:solidFill>
              </a:rPr>
              <a:t> </a:t>
            </a:r>
            <a:r>
              <a:rPr lang="pt-BR" sz="3600" dirty="0" err="1">
                <a:solidFill>
                  <a:srgbClr val="002060"/>
                </a:solidFill>
              </a:rPr>
              <a:t>to</a:t>
            </a:r>
            <a:r>
              <a:rPr lang="pt-BR" sz="3600" dirty="0">
                <a:solidFill>
                  <a:srgbClr val="002060"/>
                </a:solidFill>
              </a:rPr>
              <a:t> </a:t>
            </a:r>
            <a:r>
              <a:rPr lang="pt-BR" sz="3600" dirty="0" err="1">
                <a:solidFill>
                  <a:srgbClr val="002060"/>
                </a:solidFill>
              </a:rPr>
              <a:t>work</a:t>
            </a:r>
            <a:r>
              <a:rPr lang="pt-BR" sz="3600" dirty="0">
                <a:solidFill>
                  <a:srgbClr val="002060"/>
                </a:solidFill>
              </a:rPr>
              <a:t> in standard-setting – </a:t>
            </a:r>
            <a:r>
              <a:rPr lang="pt-BR" sz="3600" dirty="0" err="1">
                <a:solidFill>
                  <a:srgbClr val="002060"/>
                </a:solidFill>
              </a:rPr>
              <a:t>phase</a:t>
            </a:r>
            <a:r>
              <a:rPr lang="pt-BR" sz="3600" dirty="0">
                <a:solidFill>
                  <a:srgbClr val="002060"/>
                </a:solidFill>
              </a:rPr>
              <a:t> of </a:t>
            </a:r>
            <a:r>
              <a:rPr lang="pt-BR" sz="3600" dirty="0" err="1">
                <a:solidFill>
                  <a:srgbClr val="002060"/>
                </a:solidFill>
              </a:rPr>
              <a:t>adjustments</a:t>
            </a:r>
            <a:r>
              <a:rPr lang="pt-BR" sz="3600" dirty="0">
                <a:solidFill>
                  <a:srgbClr val="002060"/>
                </a:solidFill>
              </a:rPr>
              <a:t> </a:t>
            </a:r>
          </a:p>
          <a:p>
            <a:endParaRPr lang="pt-BR" sz="3600" dirty="0">
              <a:solidFill>
                <a:srgbClr val="002060"/>
              </a:solidFill>
            </a:endParaRPr>
          </a:p>
          <a:p>
            <a:r>
              <a:rPr lang="pt-BR" sz="3600" dirty="0">
                <a:solidFill>
                  <a:srgbClr val="002060"/>
                </a:solidFill>
              </a:rPr>
              <a:t>	. New </a:t>
            </a:r>
            <a:r>
              <a:rPr lang="pt-BR" sz="3600" dirty="0" err="1">
                <a:solidFill>
                  <a:srgbClr val="002060"/>
                </a:solidFill>
              </a:rPr>
              <a:t>Due</a:t>
            </a:r>
            <a:r>
              <a:rPr lang="pt-BR" sz="3600" dirty="0">
                <a:solidFill>
                  <a:srgbClr val="002060"/>
                </a:solidFill>
              </a:rPr>
              <a:t> </a:t>
            </a:r>
            <a:r>
              <a:rPr lang="pt-BR" sz="3600" dirty="0" err="1">
                <a:solidFill>
                  <a:srgbClr val="002060"/>
                </a:solidFill>
              </a:rPr>
              <a:t>Process</a:t>
            </a:r>
            <a:endParaRPr lang="pt-BR" sz="3600" dirty="0">
              <a:solidFill>
                <a:srgbClr val="002060"/>
              </a:solidFill>
            </a:endParaRPr>
          </a:p>
          <a:p>
            <a:r>
              <a:rPr lang="pt-BR" sz="3600" dirty="0">
                <a:solidFill>
                  <a:srgbClr val="002060"/>
                </a:solidFill>
              </a:rPr>
              <a:t>	. New </a:t>
            </a:r>
            <a:r>
              <a:rPr lang="pt-BR" sz="3600" dirty="0" err="1">
                <a:solidFill>
                  <a:srgbClr val="002060"/>
                </a:solidFill>
              </a:rPr>
              <a:t>Actor</a:t>
            </a:r>
            <a:r>
              <a:rPr lang="pt-BR" sz="3600" dirty="0">
                <a:solidFill>
                  <a:srgbClr val="002060"/>
                </a:solidFill>
              </a:rPr>
              <a:t>: FIPP – </a:t>
            </a:r>
            <a:r>
              <a:rPr lang="pt-BR" sz="3600" dirty="0" err="1">
                <a:solidFill>
                  <a:srgbClr val="002060"/>
                </a:solidFill>
              </a:rPr>
              <a:t>quality</a:t>
            </a:r>
            <a:r>
              <a:rPr lang="pt-BR" sz="3600" dirty="0">
                <a:solidFill>
                  <a:srgbClr val="002060"/>
                </a:solidFill>
              </a:rPr>
              <a:t> and </a:t>
            </a:r>
            <a:r>
              <a:rPr lang="pt-BR" sz="3600" dirty="0" err="1">
                <a:solidFill>
                  <a:srgbClr val="002060"/>
                </a:solidFill>
              </a:rPr>
              <a:t>consistency</a:t>
            </a:r>
            <a:r>
              <a:rPr lang="pt-BR" sz="3600" dirty="0">
                <a:solidFill>
                  <a:srgbClr val="002060"/>
                </a:solidFill>
              </a:rPr>
              <a:t> of </a:t>
            </a:r>
            <a:r>
              <a:rPr lang="pt-BR" sz="3600" dirty="0" err="1">
                <a:solidFill>
                  <a:srgbClr val="002060"/>
                </a:solidFill>
              </a:rPr>
              <a:t>the</a:t>
            </a:r>
            <a:r>
              <a:rPr lang="pt-BR" sz="3600" dirty="0">
                <a:solidFill>
                  <a:srgbClr val="002060"/>
                </a:solidFill>
              </a:rPr>
              <a:t> </a:t>
            </a:r>
            <a:r>
              <a:rPr lang="pt-BR" sz="3600" dirty="0" err="1">
                <a:solidFill>
                  <a:srgbClr val="002060"/>
                </a:solidFill>
              </a:rPr>
              <a:t>pronouncements</a:t>
            </a:r>
            <a:endParaRPr lang="pt-BR" sz="3600" dirty="0">
              <a:solidFill>
                <a:srgbClr val="002060"/>
              </a:solidFill>
            </a:endParaRPr>
          </a:p>
          <a:p>
            <a:r>
              <a:rPr lang="pt-BR" sz="3600" dirty="0">
                <a:solidFill>
                  <a:srgbClr val="002060"/>
                </a:solidFill>
              </a:rPr>
              <a:t>	. Cross-</a:t>
            </a:r>
            <a:r>
              <a:rPr lang="pt-BR" sz="3600" dirty="0" err="1">
                <a:solidFill>
                  <a:srgbClr val="002060"/>
                </a:solidFill>
              </a:rPr>
              <a:t>cutting</a:t>
            </a:r>
            <a:r>
              <a:rPr lang="pt-BR" sz="3600" dirty="0">
                <a:solidFill>
                  <a:srgbClr val="002060"/>
                </a:solidFill>
              </a:rPr>
              <a:t> </a:t>
            </a:r>
            <a:r>
              <a:rPr lang="pt-BR" sz="3600" dirty="0" err="1">
                <a:solidFill>
                  <a:srgbClr val="002060"/>
                </a:solidFill>
              </a:rPr>
              <a:t>projects</a:t>
            </a:r>
            <a:r>
              <a:rPr lang="pt-BR" sz="3600" dirty="0">
                <a:solidFill>
                  <a:srgbClr val="002060"/>
                </a:solidFill>
              </a:rPr>
              <a:t> </a:t>
            </a:r>
          </a:p>
          <a:p>
            <a:pPr marL="571500" indent="-571500">
              <a:lnSpc>
                <a:spcPts val="4500"/>
              </a:lnSpc>
              <a:buFontTx/>
              <a:buChar char="-"/>
            </a:pPr>
            <a:endParaRPr lang="pt-BR" sz="3600" b="1" dirty="0">
              <a:solidFill>
                <a:srgbClr val="6CA9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32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19770" y="1224983"/>
            <a:ext cx="11291589" cy="4547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3600" dirty="0" smtClean="0">
                <a:solidFill>
                  <a:srgbClr val="002060"/>
                </a:solidFill>
              </a:rPr>
              <a:t>More </a:t>
            </a:r>
            <a:r>
              <a:rPr lang="pt-BR" sz="3600" dirty="0" err="1" smtClean="0">
                <a:solidFill>
                  <a:srgbClr val="002060"/>
                </a:solidFill>
              </a:rPr>
              <a:t>carefully</a:t>
            </a:r>
            <a:r>
              <a:rPr lang="pt-BR" sz="3600" dirty="0" smtClean="0">
                <a:solidFill>
                  <a:srgbClr val="002060"/>
                </a:solidFill>
              </a:rPr>
              <a:t> </a:t>
            </a:r>
            <a:r>
              <a:rPr lang="pt-BR" sz="3600" dirty="0" err="1" smtClean="0">
                <a:solidFill>
                  <a:srgbClr val="002060"/>
                </a:solidFill>
              </a:rPr>
              <a:t>prepared</a:t>
            </a:r>
            <a:endParaRPr lang="pt-BR" sz="36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36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3600" dirty="0" err="1" smtClean="0">
                <a:solidFill>
                  <a:srgbClr val="002060"/>
                </a:solidFill>
              </a:rPr>
              <a:t>Broad</a:t>
            </a:r>
            <a:r>
              <a:rPr lang="pt-BR" sz="3600" dirty="0" smtClean="0">
                <a:solidFill>
                  <a:srgbClr val="002060"/>
                </a:solidFill>
              </a:rPr>
              <a:t> </a:t>
            </a:r>
            <a:r>
              <a:rPr lang="pt-BR" sz="3600" dirty="0" err="1" smtClean="0">
                <a:solidFill>
                  <a:srgbClr val="002060"/>
                </a:solidFill>
              </a:rPr>
              <a:t>consultation</a:t>
            </a:r>
            <a:r>
              <a:rPr lang="pt-BR" sz="3600" dirty="0" smtClean="0">
                <a:solidFill>
                  <a:srgbClr val="002060"/>
                </a:solidFill>
              </a:rPr>
              <a:t> </a:t>
            </a:r>
            <a:endParaRPr lang="pt-BR" sz="36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36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3600" dirty="0" err="1" smtClean="0">
                <a:solidFill>
                  <a:srgbClr val="002060"/>
                </a:solidFill>
              </a:rPr>
              <a:t>Consultation</a:t>
            </a:r>
            <a:r>
              <a:rPr lang="pt-BR" sz="3600" dirty="0" smtClean="0">
                <a:solidFill>
                  <a:srgbClr val="002060"/>
                </a:solidFill>
              </a:rPr>
              <a:t> </a:t>
            </a:r>
            <a:r>
              <a:rPr lang="pt-BR" sz="3600" dirty="0" err="1" smtClean="0">
                <a:solidFill>
                  <a:srgbClr val="002060"/>
                </a:solidFill>
              </a:rPr>
              <a:t>under</a:t>
            </a:r>
            <a:r>
              <a:rPr lang="pt-BR" sz="3600" dirty="0" smtClean="0">
                <a:solidFill>
                  <a:srgbClr val="002060"/>
                </a:solidFill>
              </a:rPr>
              <a:t> </a:t>
            </a:r>
            <a:r>
              <a:rPr lang="pt-BR" sz="3600" dirty="0" err="1" smtClean="0">
                <a:solidFill>
                  <a:srgbClr val="002060"/>
                </a:solidFill>
              </a:rPr>
              <a:t>way</a:t>
            </a:r>
            <a:endParaRPr lang="pt-BR" sz="36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36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3600" dirty="0" err="1" smtClean="0">
                <a:solidFill>
                  <a:srgbClr val="002060"/>
                </a:solidFill>
              </a:rPr>
              <a:t>To</a:t>
            </a:r>
            <a:r>
              <a:rPr lang="pt-BR" sz="3600" dirty="0" smtClean="0">
                <a:solidFill>
                  <a:srgbClr val="002060"/>
                </a:solidFill>
              </a:rPr>
              <a:t> </a:t>
            </a:r>
            <a:r>
              <a:rPr lang="pt-BR" sz="3600" dirty="0" err="1" smtClean="0">
                <a:solidFill>
                  <a:srgbClr val="002060"/>
                </a:solidFill>
              </a:rPr>
              <a:t>be</a:t>
            </a:r>
            <a:r>
              <a:rPr lang="pt-BR" sz="3600" dirty="0" smtClean="0">
                <a:solidFill>
                  <a:srgbClr val="002060"/>
                </a:solidFill>
              </a:rPr>
              <a:t> </a:t>
            </a:r>
            <a:r>
              <a:rPr lang="pt-BR" sz="3600" dirty="0" err="1" smtClean="0">
                <a:solidFill>
                  <a:srgbClr val="002060"/>
                </a:solidFill>
              </a:rPr>
              <a:t>approved</a:t>
            </a:r>
            <a:r>
              <a:rPr lang="pt-BR" sz="3600" dirty="0" smtClean="0">
                <a:solidFill>
                  <a:srgbClr val="002060"/>
                </a:solidFill>
              </a:rPr>
              <a:t> </a:t>
            </a:r>
            <a:r>
              <a:rPr lang="pt-BR" sz="3600" dirty="0" err="1" smtClean="0">
                <a:solidFill>
                  <a:srgbClr val="002060"/>
                </a:solidFill>
              </a:rPr>
              <a:t>by</a:t>
            </a:r>
            <a:r>
              <a:rPr lang="pt-BR" sz="3600" dirty="0" smtClean="0">
                <a:solidFill>
                  <a:srgbClr val="002060"/>
                </a:solidFill>
              </a:rPr>
              <a:t> GB 2019</a:t>
            </a:r>
            <a:endParaRPr lang="en-US" sz="3600" dirty="0">
              <a:solidFill>
                <a:srgbClr val="002060"/>
              </a:solidFill>
            </a:endParaRPr>
          </a:p>
          <a:p>
            <a:pPr marL="571500" indent="-571500">
              <a:lnSpc>
                <a:spcPts val="4500"/>
              </a:lnSpc>
              <a:buFontTx/>
              <a:buChar char="-"/>
            </a:pPr>
            <a:endParaRPr lang="pt-BR" sz="3600" b="1" dirty="0">
              <a:solidFill>
                <a:srgbClr val="6CA9B7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560141" y="81551"/>
            <a:ext cx="7139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New SDP (2020-2025)</a:t>
            </a:r>
            <a:endParaRPr lang="pt-B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29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11382" y="2247410"/>
            <a:ext cx="11297712" cy="4580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ts val="6500"/>
              </a:lnSpc>
            </a:pPr>
            <a:r>
              <a:rPr lang="pt-BR" sz="6600" b="1" dirty="0" smtClean="0">
                <a:solidFill>
                  <a:srgbClr val="002060"/>
                </a:solidFill>
              </a:rPr>
              <a:t>THANK YOU</a:t>
            </a:r>
          </a:p>
          <a:p>
            <a:pPr>
              <a:lnSpc>
                <a:spcPts val="6500"/>
              </a:lnSpc>
            </a:pPr>
            <a:endParaRPr lang="pt-BR" sz="3600" b="1" dirty="0" smtClean="0">
              <a:solidFill>
                <a:srgbClr val="6CA9B7"/>
              </a:solidFill>
            </a:endParaRPr>
          </a:p>
          <a:p>
            <a:pPr>
              <a:lnSpc>
                <a:spcPts val="6500"/>
              </a:lnSpc>
            </a:pPr>
            <a:endParaRPr lang="pt-BR" sz="2400" dirty="0" smtClean="0">
              <a:solidFill>
                <a:srgbClr val="6CA9B7"/>
              </a:solidFill>
            </a:endParaRPr>
          </a:p>
          <a:p>
            <a:pPr>
              <a:lnSpc>
                <a:spcPts val="3000"/>
              </a:lnSpc>
            </a:pPr>
            <a:r>
              <a:rPr lang="pt-BR" sz="2400" dirty="0" smtClean="0">
                <a:solidFill>
                  <a:srgbClr val="6CA9B7"/>
                </a:solidFill>
              </a:rPr>
              <a:t>Rafael Lopes Torres</a:t>
            </a:r>
          </a:p>
          <a:p>
            <a:pPr>
              <a:lnSpc>
                <a:spcPts val="3000"/>
              </a:lnSpc>
            </a:pPr>
            <a:r>
              <a:rPr lang="pt-BR" sz="2400" dirty="0" smtClean="0">
                <a:solidFill>
                  <a:srgbClr val="6CA9B7"/>
                </a:solidFill>
              </a:rPr>
              <a:t>PSC Project Manager</a:t>
            </a:r>
          </a:p>
          <a:p>
            <a:pPr>
              <a:lnSpc>
                <a:spcPts val="3000"/>
              </a:lnSpc>
            </a:pPr>
            <a:r>
              <a:rPr lang="pt-BR" sz="2400" dirty="0" smtClean="0">
                <a:solidFill>
                  <a:srgbClr val="6CA9B7"/>
                </a:solidFill>
              </a:rPr>
              <a:t>psc@tcu.gov.br</a:t>
            </a:r>
            <a:endParaRPr lang="pt-BR" sz="2400" dirty="0">
              <a:solidFill>
                <a:srgbClr val="6CA9B7"/>
              </a:solidFill>
            </a:endParaRPr>
          </a:p>
          <a:p>
            <a:pPr>
              <a:lnSpc>
                <a:spcPts val="6500"/>
              </a:lnSpc>
            </a:pPr>
            <a:endParaRPr lang="pt-BR" sz="2400" b="1" dirty="0">
              <a:solidFill>
                <a:srgbClr val="6CA9B7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839" y="4263359"/>
            <a:ext cx="4668017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54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191</Words>
  <Application>Microsoft Office PowerPoint</Application>
  <PresentationFormat>Widescreen</PresentationFormat>
  <Paragraphs>48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TCU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Carolina Barreto Ribeiro Alvarenga</dc:creator>
  <cp:lastModifiedBy>Rafael Lopes Torres</cp:lastModifiedBy>
  <cp:revision>99</cp:revision>
  <dcterms:created xsi:type="dcterms:W3CDTF">2017-08-14T21:15:23Z</dcterms:created>
  <dcterms:modified xsi:type="dcterms:W3CDTF">2018-09-12T16:52:45Z</dcterms:modified>
</cp:coreProperties>
</file>