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9"/>
  </p:notesMasterIdLst>
  <p:sldIdLst>
    <p:sldId id="294" r:id="rId3"/>
    <p:sldId id="440" r:id="rId4"/>
    <p:sldId id="442" r:id="rId5"/>
    <p:sldId id="441" r:id="rId6"/>
    <p:sldId id="443" r:id="rId7"/>
    <p:sldId id="446" r:id="rId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7" autoAdjust="0"/>
    <p:restoredTop sz="94660"/>
  </p:normalViewPr>
  <p:slideViewPr>
    <p:cSldViewPr snapToGrid="0">
      <p:cViewPr varScale="1">
        <p:scale>
          <a:sx n="111" d="100"/>
          <a:sy n="111"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17A403-B333-4246-9A10-4E59200FBABF}" type="doc">
      <dgm:prSet loTypeId="urn:microsoft.com/office/officeart/2005/8/layout/arrow2" loCatId="process" qsTypeId="urn:microsoft.com/office/officeart/2005/8/quickstyle/simple1" qsCatId="simple" csTypeId="urn:microsoft.com/office/officeart/2005/8/colors/colorful5" csCatId="colorful" phldr="1"/>
      <dgm:spPr/>
      <dgm:t>
        <a:bodyPr/>
        <a:lstStyle/>
        <a:p>
          <a:endParaRPr lang="en-US"/>
        </a:p>
      </dgm:t>
    </dgm:pt>
    <dgm:pt modelId="{51A44859-430C-4B41-AFBB-FA14BB0F8692}">
      <dgm:prSet phldrT="[Text]" custT="1"/>
      <dgm:spPr>
        <a:xfrm>
          <a:off x="2542565" y="3315719"/>
          <a:ext cx="912040" cy="1035618"/>
        </a:xfrm>
        <a:prstGeom prst="rect">
          <a:avLst/>
        </a:prstGeom>
        <a:solidFill>
          <a:srgbClr val="00548D"/>
        </a:solidFill>
        <a:ln w="12700" cap="flat" cmpd="sng" algn="ctr">
          <a:solidFill>
            <a:sysClr val="window" lastClr="FFFFFF">
              <a:hueOff val="0"/>
              <a:satOff val="0"/>
              <a:lumOff val="0"/>
              <a:alphaOff val="0"/>
            </a:sysClr>
          </a:solidFill>
          <a:prstDash val="solid"/>
          <a:miter lim="800000"/>
        </a:ln>
        <a:effectLst/>
      </dgm:spPr>
      <dgm:t>
        <a:bodyPr/>
        <a:lstStyle/>
        <a:p>
          <a:pPr>
            <a:buNone/>
          </a:pPr>
          <a:r>
            <a:rPr lang="nb-NO" sz="1400" b="1" dirty="0" err="1">
              <a:solidFill>
                <a:sysClr val="window" lastClr="FFFFFF"/>
              </a:solidFill>
              <a:latin typeface="Calibri" panose="020F0502020204030204"/>
              <a:ea typeface="+mn-ea"/>
              <a:cs typeface="+mn-cs"/>
            </a:rPr>
            <a:t>Strategic Management handbook </a:t>
          </a:r>
          <a:endParaRPr lang="en-US" sz="1400" b="1" dirty="0">
            <a:solidFill>
              <a:sysClr val="window" lastClr="FFFFFF"/>
            </a:solidFill>
            <a:latin typeface="Calibri" panose="020F0502020204030204"/>
            <a:ea typeface="+mn-ea"/>
            <a:cs typeface="+mn-cs"/>
          </a:endParaRPr>
        </a:p>
      </dgm:t>
    </dgm:pt>
    <dgm:pt modelId="{133E1DCC-2AB1-434D-AFE7-9528B6E0B1AF}" type="parTrans" cxnId="{7BE2F20C-12AE-4E67-B8A9-535A33AAD796}">
      <dgm:prSet/>
      <dgm:spPr/>
      <dgm:t>
        <a:bodyPr/>
        <a:lstStyle/>
        <a:p>
          <a:endParaRPr lang="en-US" sz="700" b="1"/>
        </a:p>
      </dgm:t>
    </dgm:pt>
    <dgm:pt modelId="{0F82D911-E4F5-4510-87B2-23D7D3A13A2F}" type="sibTrans" cxnId="{7BE2F20C-12AE-4E67-B8A9-535A33AAD796}">
      <dgm:prSet/>
      <dgm:spPr>
        <a:xfrm>
          <a:off x="2118804" y="374727"/>
          <a:ext cx="290666" cy="91440"/>
        </a:xfrm>
        <a:noFill/>
        <a:ln w="6350" cap="flat" cmpd="sng" algn="ctr">
          <a:solidFill>
            <a:srgbClr val="4472C4">
              <a:hueOff val="0"/>
              <a:satOff val="0"/>
              <a:lumOff val="0"/>
              <a:alphaOff val="0"/>
            </a:srgbClr>
          </a:solidFill>
          <a:prstDash val="solid"/>
          <a:miter lim="800000"/>
          <a:tailEnd type="arrow"/>
        </a:ln>
        <a:effectLst/>
      </dgm:spPr>
      <dgm:t>
        <a:bodyPr/>
        <a:lstStyle/>
        <a:p>
          <a:endParaRPr lang="en-US" sz="700" b="1">
            <a:solidFill>
              <a:sysClr val="windowText" lastClr="000000">
                <a:hueOff val="0"/>
                <a:satOff val="0"/>
                <a:lumOff val="0"/>
                <a:alphaOff val="0"/>
              </a:sysClr>
            </a:solidFill>
            <a:latin typeface="Calibri" panose="020F0502020204030204"/>
            <a:ea typeface="+mn-ea"/>
            <a:cs typeface="+mn-cs"/>
          </a:endParaRPr>
        </a:p>
      </dgm:t>
    </dgm:pt>
    <dgm:pt modelId="{6D42B9C3-198A-49DE-A595-E46EC1BB97A8}">
      <dgm:prSet phldrT="[Text]" custT="1"/>
      <dgm:spPr>
        <a:xfrm>
          <a:off x="3454605" y="2528127"/>
          <a:ext cx="1155715" cy="1823210"/>
        </a:xfrm>
        <a:prstGeom prst="rect">
          <a:avLst/>
        </a:prstGeom>
        <a:solidFill>
          <a:srgbClr val="828082"/>
        </a:solidFill>
        <a:ln w="12700" cap="flat" cmpd="sng" algn="ctr">
          <a:solidFill>
            <a:sysClr val="window" lastClr="FFFFFF">
              <a:hueOff val="0"/>
              <a:satOff val="0"/>
              <a:lumOff val="0"/>
              <a:alphaOff val="0"/>
            </a:sysClr>
          </a:solidFill>
          <a:prstDash val="solid"/>
          <a:miter lim="800000"/>
        </a:ln>
        <a:effectLst/>
      </dgm:spPr>
      <dgm:t>
        <a:bodyPr/>
        <a:lstStyle/>
        <a:p>
          <a:pPr>
            <a:buNone/>
          </a:pPr>
          <a:r>
            <a:rPr lang="nb-NO" sz="1400" b="1" dirty="0" err="1">
              <a:solidFill>
                <a:sysClr val="window" lastClr="FFFFFF"/>
              </a:solidFill>
              <a:latin typeface="Calibri" panose="020F0502020204030204"/>
              <a:ea typeface="+mn-ea"/>
              <a:cs typeface="+mn-cs"/>
            </a:rPr>
            <a:t>Evidence</a:t>
          </a:r>
          <a:r>
            <a:rPr lang="nb-NO" sz="1400" b="1" dirty="0">
              <a:solidFill>
                <a:sysClr val="window" lastClr="FFFFFF"/>
              </a:solidFill>
              <a:latin typeface="Calibri" panose="020F0502020204030204"/>
              <a:ea typeface="+mn-ea"/>
              <a:cs typeface="+mn-cs"/>
            </a:rPr>
            <a:t> </a:t>
          </a:r>
          <a:r>
            <a:rPr lang="nb-NO" sz="1400" b="1" dirty="0" err="1">
              <a:solidFill>
                <a:sysClr val="window" lastClr="FFFFFF"/>
              </a:solidFill>
              <a:latin typeface="Calibri" panose="020F0502020204030204"/>
              <a:ea typeface="+mn-ea"/>
              <a:cs typeface="+mn-cs"/>
            </a:rPr>
            <a:t>based</a:t>
          </a:r>
          <a:r>
            <a:rPr lang="nb-NO" sz="1400" b="1" dirty="0">
              <a:solidFill>
                <a:sysClr val="window" lastClr="FFFFFF"/>
              </a:solidFill>
              <a:latin typeface="Calibri" panose="020F0502020204030204"/>
              <a:ea typeface="+mn-ea"/>
              <a:cs typeface="+mn-cs"/>
            </a:rPr>
            <a:t> </a:t>
          </a:r>
          <a:r>
            <a:rPr lang="nb-NO" sz="1400" b="1" dirty="0" err="1">
              <a:solidFill>
                <a:sysClr val="window" lastClr="FFFFFF"/>
              </a:solidFill>
              <a:latin typeface="Calibri" panose="020F0502020204030204"/>
              <a:ea typeface="+mn-ea"/>
              <a:cs typeface="+mn-cs"/>
            </a:rPr>
            <a:t>assessment</a:t>
          </a:r>
          <a:r>
            <a:rPr lang="nb-NO" sz="1400" b="1" dirty="0">
              <a:solidFill>
                <a:sysClr val="window" lastClr="FFFFFF"/>
              </a:solidFill>
              <a:latin typeface="Calibri" panose="020F0502020204030204"/>
              <a:ea typeface="+mn-ea"/>
              <a:cs typeface="+mn-cs"/>
            </a:rPr>
            <a:t> of </a:t>
          </a:r>
          <a:r>
            <a:rPr lang="nb-NO" sz="1400" b="1" dirty="0" err="1">
              <a:solidFill>
                <a:sysClr val="window" lastClr="FFFFFF"/>
              </a:solidFill>
              <a:latin typeface="Calibri" panose="020F0502020204030204"/>
              <a:ea typeface="+mn-ea"/>
              <a:cs typeface="+mn-cs"/>
            </a:rPr>
            <a:t>the</a:t>
          </a:r>
          <a:r>
            <a:rPr lang="nb-NO" sz="1400" b="1" dirty="0">
              <a:solidFill>
                <a:sysClr val="window" lastClr="FFFFFF"/>
              </a:solidFill>
              <a:latin typeface="Calibri" panose="020F0502020204030204"/>
              <a:ea typeface="+mn-ea"/>
              <a:cs typeface="+mn-cs"/>
            </a:rPr>
            <a:t> SAI </a:t>
          </a:r>
          <a:r>
            <a:rPr lang="nb-NO" sz="1400" b="1" dirty="0" err="1">
              <a:solidFill>
                <a:sysClr val="window" lastClr="FFFFFF"/>
              </a:solidFill>
              <a:latin typeface="Calibri" panose="020F0502020204030204"/>
              <a:ea typeface="+mn-ea"/>
              <a:cs typeface="+mn-cs"/>
            </a:rPr>
            <a:t>current</a:t>
          </a:r>
          <a:r>
            <a:rPr lang="nb-NO" sz="1400" b="1" dirty="0">
              <a:solidFill>
                <a:sysClr val="window" lastClr="FFFFFF"/>
              </a:solidFill>
              <a:latin typeface="Calibri" panose="020F0502020204030204"/>
              <a:ea typeface="+mn-ea"/>
              <a:cs typeface="+mn-cs"/>
            </a:rPr>
            <a:t> </a:t>
          </a:r>
          <a:r>
            <a:rPr lang="nb-NO" sz="1400" b="1" dirty="0" err="1">
              <a:solidFill>
                <a:sysClr val="window" lastClr="FFFFFF"/>
              </a:solidFill>
              <a:latin typeface="Calibri" panose="020F0502020204030204"/>
              <a:ea typeface="+mn-ea"/>
              <a:cs typeface="+mn-cs"/>
            </a:rPr>
            <a:t>situation</a:t>
          </a:r>
          <a:r>
            <a:rPr lang="nb-NO" sz="1400" b="1" dirty="0">
              <a:solidFill>
                <a:sysClr val="window" lastClr="FFFFFF"/>
              </a:solidFill>
              <a:latin typeface="Calibri" panose="020F0502020204030204"/>
              <a:ea typeface="+mn-ea"/>
              <a:cs typeface="+mn-cs"/>
            </a:rPr>
            <a:t> (SAI PMF)</a:t>
          </a:r>
          <a:endParaRPr lang="en-US" sz="1400" b="1" dirty="0">
            <a:solidFill>
              <a:sysClr val="window" lastClr="FFFFFF"/>
            </a:solidFill>
            <a:latin typeface="Calibri" panose="020F0502020204030204"/>
            <a:ea typeface="+mn-ea"/>
            <a:cs typeface="+mn-cs"/>
          </a:endParaRPr>
        </a:p>
      </dgm:t>
    </dgm:pt>
    <dgm:pt modelId="{85A6163E-D222-40A4-800A-B970AA70556A}" type="parTrans" cxnId="{4D571E1F-F435-44B6-B793-DFE595CAA3D4}">
      <dgm:prSet/>
      <dgm:spPr/>
      <dgm:t>
        <a:bodyPr/>
        <a:lstStyle/>
        <a:p>
          <a:endParaRPr lang="en-US" sz="700" b="1"/>
        </a:p>
      </dgm:t>
    </dgm:pt>
    <dgm:pt modelId="{6B68B2B8-A1D2-49D7-A54E-61137B18DC47}" type="sibTrans" cxnId="{4D571E1F-F435-44B6-B793-DFE595CAA3D4}">
      <dgm:prSet/>
      <dgm:spPr>
        <a:xfrm>
          <a:off x="1422197" y="837691"/>
          <a:ext cx="1718079" cy="290666"/>
        </a:xfrm>
        <a:noFill/>
        <a:ln w="6350" cap="flat" cmpd="sng" algn="ctr">
          <a:solidFill>
            <a:srgbClr val="4472C4">
              <a:hueOff val="-3676672"/>
              <a:satOff val="-5114"/>
              <a:lumOff val="-1961"/>
              <a:alphaOff val="0"/>
            </a:srgbClr>
          </a:solidFill>
          <a:prstDash val="solid"/>
          <a:miter lim="800000"/>
          <a:tailEnd type="arrow"/>
        </a:ln>
        <a:effectLst/>
      </dgm:spPr>
      <dgm:t>
        <a:bodyPr/>
        <a:lstStyle/>
        <a:p>
          <a:endParaRPr lang="en-US" sz="700" b="1">
            <a:solidFill>
              <a:sysClr val="windowText" lastClr="000000">
                <a:hueOff val="0"/>
                <a:satOff val="0"/>
                <a:lumOff val="0"/>
                <a:alphaOff val="0"/>
              </a:sysClr>
            </a:solidFill>
            <a:latin typeface="Calibri" panose="020F0502020204030204"/>
            <a:ea typeface="+mn-ea"/>
            <a:cs typeface="+mn-cs"/>
          </a:endParaRPr>
        </a:p>
      </dgm:t>
    </dgm:pt>
    <dgm:pt modelId="{C4A621E3-F0FF-4D46-8C45-213BD01CFDA7}">
      <dgm:prSet phldrT="[Text]" custT="1"/>
      <dgm:spPr>
        <a:xfrm>
          <a:off x="5954014" y="1435941"/>
          <a:ext cx="1392428" cy="2915396"/>
        </a:xfrm>
        <a:prstGeom prst="rect">
          <a:avLst/>
        </a:prstGeom>
        <a:solidFill>
          <a:srgbClr val="14284B"/>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400" b="1" dirty="0">
              <a:solidFill>
                <a:sysClr val="window" lastClr="FFFFFF"/>
              </a:solidFill>
              <a:latin typeface="Calibri" panose="020F0502020204030204"/>
              <a:ea typeface="+mn-ea"/>
              <a:cs typeface="+mn-cs"/>
            </a:rPr>
            <a:t>Monitoring and Reporting on Performance</a:t>
          </a:r>
        </a:p>
      </dgm:t>
    </dgm:pt>
    <dgm:pt modelId="{C4B4834D-BD13-4DBF-AF35-0E957C5AA483}" type="parTrans" cxnId="{69C5EE9A-0DD4-4C7C-8E21-41FFF92629ED}">
      <dgm:prSet/>
      <dgm:spPr/>
      <dgm:t>
        <a:bodyPr/>
        <a:lstStyle/>
        <a:p>
          <a:endParaRPr lang="en-US" sz="1200" b="1"/>
        </a:p>
      </dgm:t>
    </dgm:pt>
    <dgm:pt modelId="{749B6FDD-0C93-4057-907D-4752BDFCDDA2}" type="sibTrans" cxnId="{69C5EE9A-0DD4-4C7C-8E21-41FFF92629ED}">
      <dgm:prSet/>
      <dgm:spPr/>
      <dgm:t>
        <a:bodyPr/>
        <a:lstStyle/>
        <a:p>
          <a:endParaRPr lang="en-US" sz="1200" b="1"/>
        </a:p>
      </dgm:t>
    </dgm:pt>
    <dgm:pt modelId="{FE870159-B2A0-4224-A602-1D302086C693}">
      <dgm:prSet phldrT="[Text]" custT="1"/>
      <dgm:spPr>
        <a:xfrm>
          <a:off x="4610320" y="1905886"/>
          <a:ext cx="1343693" cy="2445451"/>
        </a:xfrm>
        <a:prstGeom prst="rect">
          <a:avLst/>
        </a:prstGeom>
        <a:solidFill>
          <a:srgbClr val="828082"/>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400" b="1" dirty="0">
              <a:solidFill>
                <a:sysClr val="window" lastClr="FFFFFF"/>
              </a:solidFill>
              <a:latin typeface="Calibri" panose="020F0502020204030204"/>
              <a:ea typeface="+mn-ea"/>
              <a:cs typeface="+mn-cs"/>
            </a:rPr>
            <a:t>Development of SAI Strategic plan, operational plan and  performance measurement system</a:t>
          </a:r>
        </a:p>
      </dgm:t>
    </dgm:pt>
    <dgm:pt modelId="{2EC18C2B-A4ED-4F08-AA71-E4F906C163CE}" type="parTrans" cxnId="{473D7E25-D294-4842-A8E4-FCE6CDB8B529}">
      <dgm:prSet/>
      <dgm:spPr/>
      <dgm:t>
        <a:bodyPr/>
        <a:lstStyle/>
        <a:p>
          <a:endParaRPr lang="en-US" sz="1200" b="1"/>
        </a:p>
      </dgm:t>
    </dgm:pt>
    <dgm:pt modelId="{8A2D6429-82ED-404F-B714-42A22FE8BF5D}" type="sibTrans" cxnId="{473D7E25-D294-4842-A8E4-FCE6CDB8B529}">
      <dgm:prSet/>
      <dgm:spPr/>
      <dgm:t>
        <a:bodyPr/>
        <a:lstStyle/>
        <a:p>
          <a:endParaRPr lang="en-US" sz="1200" b="1"/>
        </a:p>
      </dgm:t>
    </dgm:pt>
    <dgm:pt modelId="{A4E7C012-EDAD-418B-B376-7605CB10D843}">
      <dgm:prSet phldrT="[Text]" custT="1"/>
      <dgm:spPr>
        <a:xfrm>
          <a:off x="7346442" y="1148753"/>
          <a:ext cx="1392428" cy="3202584"/>
        </a:xfrm>
        <a:prstGeom prst="rect">
          <a:avLst/>
        </a:prstGeom>
        <a:solidFill>
          <a:srgbClr val="14284B"/>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400" b="1" dirty="0">
              <a:solidFill>
                <a:sysClr val="window" lastClr="FFFFFF"/>
              </a:solidFill>
              <a:latin typeface="Calibri" panose="020F0502020204030204"/>
              <a:ea typeface="+mn-ea"/>
              <a:cs typeface="+mn-cs"/>
            </a:rPr>
            <a:t>Repeated assessment of performance (SAI PMF)</a:t>
          </a:r>
        </a:p>
      </dgm:t>
    </dgm:pt>
    <dgm:pt modelId="{8D460AD5-9B00-402C-B042-7EE4B95C24EC}" type="parTrans" cxnId="{450E5DC7-5193-47C5-A5DA-E7FD65089354}">
      <dgm:prSet/>
      <dgm:spPr/>
      <dgm:t>
        <a:bodyPr/>
        <a:lstStyle/>
        <a:p>
          <a:endParaRPr lang="en-US" sz="1200" b="1"/>
        </a:p>
      </dgm:t>
    </dgm:pt>
    <dgm:pt modelId="{DA97BE37-C7B3-4248-94B0-DA2A51ADF424}" type="sibTrans" cxnId="{450E5DC7-5193-47C5-A5DA-E7FD65089354}">
      <dgm:prSet/>
      <dgm:spPr/>
      <dgm:t>
        <a:bodyPr/>
        <a:lstStyle/>
        <a:p>
          <a:endParaRPr lang="en-US" sz="1200" b="1"/>
        </a:p>
      </dgm:t>
    </dgm:pt>
    <dgm:pt modelId="{56F6A785-4616-4E7F-9435-40D45996D376}" type="pres">
      <dgm:prSet presAssocID="{F617A403-B333-4246-9A10-4E59200FBABF}" presName="arrowDiagram" presStyleCnt="0">
        <dgm:presLayoutVars>
          <dgm:chMax val="5"/>
          <dgm:dir/>
          <dgm:resizeHandles val="exact"/>
        </dgm:presLayoutVars>
      </dgm:prSet>
      <dgm:spPr/>
    </dgm:pt>
    <dgm:pt modelId="{71C743FB-1326-4B93-8B09-68C905B8D195}" type="pres">
      <dgm:prSet presAssocID="{F617A403-B333-4246-9A10-4E59200FBABF}" presName="arrow" presStyleLbl="bgShp" presStyleIdx="0" presStyleCnt="1" custScaleX="100998" custLinFactNeighborX="3457" custLinFactNeighborY="-2714"/>
      <dgm:spPr>
        <a:xfrm>
          <a:off x="1776729" y="0"/>
          <a:ext cx="6962140" cy="4351338"/>
        </a:xfrm>
        <a:prstGeom prst="swooshArrow">
          <a:avLst>
            <a:gd name="adj1" fmla="val 25000"/>
            <a:gd name="adj2" fmla="val 25000"/>
          </a:avLst>
        </a:prstGeom>
        <a:solidFill>
          <a:srgbClr val="CC9900">
            <a:tint val="40000"/>
            <a:hueOff val="0"/>
            <a:satOff val="0"/>
            <a:lumOff val="0"/>
            <a:alphaOff val="0"/>
          </a:srgbClr>
        </a:solidFill>
        <a:ln>
          <a:noFill/>
        </a:ln>
        <a:effectLst/>
      </dgm:spPr>
    </dgm:pt>
    <dgm:pt modelId="{1C99F331-3CFC-4525-9472-94A39504C2B7}" type="pres">
      <dgm:prSet presAssocID="{F617A403-B333-4246-9A10-4E59200FBABF}" presName="arrowDiagram5" presStyleCnt="0"/>
      <dgm:spPr/>
    </dgm:pt>
    <dgm:pt modelId="{9AB3ADD5-2D3D-4C75-BBB6-D0C839124CDB}" type="pres">
      <dgm:prSet presAssocID="{51A44859-430C-4B41-AFBB-FA14BB0F8692}" presName="bullet5a" presStyleLbl="node1" presStyleIdx="0" presStyleCnt="5" custScaleX="190208" custScaleY="139444" custLinFactX="100000" custLinFactY="-9585" custLinFactNeighborX="117208" custLinFactNeighborY="-100000"/>
      <dgm:spPr>
        <a:xfrm>
          <a:off x="2462500" y="3235654"/>
          <a:ext cx="160129" cy="160129"/>
        </a:xfrm>
        <a:prstGeom prst="ellipse">
          <a:avLst/>
        </a:prstGeom>
        <a:solidFill>
          <a:srgbClr val="00548D"/>
        </a:solidFill>
        <a:ln w="12700" cap="flat" cmpd="sng" algn="ctr">
          <a:solidFill>
            <a:sysClr val="window" lastClr="FFFFFF">
              <a:hueOff val="0"/>
              <a:satOff val="0"/>
              <a:lumOff val="0"/>
              <a:alphaOff val="0"/>
            </a:sysClr>
          </a:solidFill>
          <a:prstDash val="solid"/>
          <a:miter lim="800000"/>
        </a:ln>
        <a:effectLst/>
      </dgm:spPr>
    </dgm:pt>
    <dgm:pt modelId="{6FB8B3F2-D4EB-49EF-AEFB-4C29A57CF7F1}" type="pres">
      <dgm:prSet presAssocID="{51A44859-430C-4B41-AFBB-FA14BB0F8692}" presName="textBox5a" presStyleLbl="revTx" presStyleIdx="0" presStyleCnt="5" custScaleX="163366" custLinFactNeighborX="-63266" custLinFactNeighborY="-731">
        <dgm:presLayoutVars>
          <dgm:bulletEnabled val="1"/>
        </dgm:presLayoutVars>
      </dgm:prSet>
      <dgm:spPr/>
    </dgm:pt>
    <dgm:pt modelId="{4B8CD545-1180-4758-A793-6C037FB3FC9B}" type="pres">
      <dgm:prSet presAssocID="{6D42B9C3-198A-49DE-A595-E46EC1BB97A8}" presName="bullet5b" presStyleLbl="node1" presStyleIdx="1" presStyleCnt="5" custScaleX="114157" custScaleY="121920" custLinFactX="100000" custLinFactY="-23991" custLinFactNeighborX="110904" custLinFactNeighborY="-100000"/>
      <dgm:spPr>
        <a:xfrm>
          <a:off x="3329286" y="2402808"/>
          <a:ext cx="250637" cy="250637"/>
        </a:xfrm>
        <a:prstGeom prst="ellipse">
          <a:avLst/>
        </a:prstGeom>
        <a:solidFill>
          <a:srgbClr val="828082"/>
        </a:solidFill>
        <a:ln w="12700" cap="flat" cmpd="sng" algn="ctr">
          <a:solidFill>
            <a:sysClr val="window" lastClr="FFFFFF">
              <a:hueOff val="0"/>
              <a:satOff val="0"/>
              <a:lumOff val="0"/>
              <a:alphaOff val="0"/>
            </a:sysClr>
          </a:solidFill>
          <a:prstDash val="solid"/>
          <a:miter lim="800000"/>
        </a:ln>
        <a:effectLst/>
      </dgm:spPr>
    </dgm:pt>
    <dgm:pt modelId="{9DD7A22A-48AB-404E-B9AD-57C2B8D076E8}" type="pres">
      <dgm:prSet presAssocID="{6D42B9C3-198A-49DE-A595-E46EC1BB97A8}" presName="textBox5b" presStyleLbl="revTx" presStyleIdx="1" presStyleCnt="5" custScaleX="122261" custLinFactNeighborX="-15722" custLinFactNeighborY="-831">
        <dgm:presLayoutVars>
          <dgm:bulletEnabled val="1"/>
        </dgm:presLayoutVars>
      </dgm:prSet>
      <dgm:spPr/>
    </dgm:pt>
    <dgm:pt modelId="{C3F7AB57-D84E-4D5D-9096-DCC571FFA869}" type="pres">
      <dgm:prSet presAssocID="{FE870159-B2A0-4224-A602-1D302086C693}" presName="bullet5c" presStyleLbl="node1" presStyleIdx="2" presStyleCnt="5" custLinFactX="47180" custLinFactNeighborX="100000" custLinFactNeighborY="-93331"/>
      <dgm:spPr>
        <a:xfrm>
          <a:off x="4443229" y="1738794"/>
          <a:ext cx="334182" cy="334182"/>
        </a:xfrm>
        <a:prstGeom prst="ellipse">
          <a:avLst/>
        </a:prstGeom>
        <a:solidFill>
          <a:srgbClr val="828082"/>
        </a:solidFill>
        <a:ln w="12700" cap="flat" cmpd="sng" algn="ctr">
          <a:solidFill>
            <a:sysClr val="window" lastClr="FFFFFF">
              <a:hueOff val="0"/>
              <a:satOff val="0"/>
              <a:lumOff val="0"/>
              <a:alphaOff val="0"/>
            </a:sysClr>
          </a:solidFill>
          <a:prstDash val="solid"/>
          <a:miter lim="800000"/>
        </a:ln>
        <a:effectLst/>
      </dgm:spPr>
    </dgm:pt>
    <dgm:pt modelId="{6CA080D1-26F0-4508-9875-3F8498C58661}" type="pres">
      <dgm:prSet presAssocID="{FE870159-B2A0-4224-A602-1D302086C693}" presName="textBox5c" presStyleLbl="revTx" presStyleIdx="2" presStyleCnt="5" custScaleX="121952" custLinFactNeighborX="6102" custLinFactNeighborY="-1170">
        <dgm:presLayoutVars>
          <dgm:bulletEnabled val="1"/>
        </dgm:presLayoutVars>
      </dgm:prSet>
      <dgm:spPr/>
    </dgm:pt>
    <dgm:pt modelId="{9E3A46EC-B74E-4082-AC14-EF1ABA78E01C}" type="pres">
      <dgm:prSet presAssocID="{C4A621E3-F0FF-4D46-8C45-213BD01CFDA7}" presName="bullet5d" presStyleLbl="node1" presStyleIdx="3" presStyleCnt="5" custLinFactX="93479" custLinFactNeighborX="100000" custLinFactNeighborY="-86908"/>
      <dgm:spPr>
        <a:xfrm>
          <a:off x="5738187" y="1220115"/>
          <a:ext cx="431652" cy="431652"/>
        </a:xfrm>
        <a:prstGeom prst="ellipse">
          <a:avLst/>
        </a:prstGeom>
        <a:solidFill>
          <a:srgbClr val="14284B"/>
        </a:solidFill>
        <a:ln w="12700" cap="flat" cmpd="sng" algn="ctr">
          <a:solidFill>
            <a:sysClr val="window" lastClr="FFFFFF">
              <a:hueOff val="0"/>
              <a:satOff val="0"/>
              <a:lumOff val="0"/>
              <a:alphaOff val="0"/>
            </a:sysClr>
          </a:solidFill>
          <a:prstDash val="solid"/>
          <a:miter lim="800000"/>
        </a:ln>
        <a:effectLst/>
      </dgm:spPr>
    </dgm:pt>
    <dgm:pt modelId="{BD5BE5E6-27D5-4ECA-B098-4C23CE12495D}" type="pres">
      <dgm:prSet presAssocID="{C4A621E3-F0FF-4D46-8C45-213BD01CFDA7}" presName="textBox5d" presStyleLbl="revTx" presStyleIdx="3" presStyleCnt="5" custScaleX="100346" custLinFactNeighborX="17540" custLinFactNeighborY="-559">
        <dgm:presLayoutVars>
          <dgm:bulletEnabled val="1"/>
        </dgm:presLayoutVars>
      </dgm:prSet>
      <dgm:spPr/>
    </dgm:pt>
    <dgm:pt modelId="{F5EF52CC-7605-4FC8-8624-EB5CD6E37606}" type="pres">
      <dgm:prSet presAssocID="{A4E7C012-EDAD-418B-B376-7605CB10D843}" presName="bullet5e" presStyleLbl="node1" presStyleIdx="4" presStyleCnt="5" custLinFactX="22246" custLinFactNeighborX="100000" custLinFactNeighborY="-62545"/>
      <dgm:spPr>
        <a:xfrm>
          <a:off x="7071437" y="873748"/>
          <a:ext cx="550009" cy="550009"/>
        </a:xfrm>
        <a:prstGeom prst="ellipse">
          <a:avLst/>
        </a:prstGeom>
        <a:solidFill>
          <a:srgbClr val="14284B"/>
        </a:solidFill>
        <a:ln w="12700" cap="flat" cmpd="sng" algn="ctr">
          <a:solidFill>
            <a:sysClr val="window" lastClr="FFFFFF">
              <a:hueOff val="0"/>
              <a:satOff val="0"/>
              <a:lumOff val="0"/>
              <a:alphaOff val="0"/>
            </a:sysClr>
          </a:solidFill>
          <a:prstDash val="solid"/>
          <a:miter lim="800000"/>
        </a:ln>
        <a:effectLst/>
      </dgm:spPr>
    </dgm:pt>
    <dgm:pt modelId="{033044F4-5D58-4DAC-991B-EEB53F7DA217}" type="pres">
      <dgm:prSet presAssocID="{A4E7C012-EDAD-418B-B376-7605CB10D843}" presName="textBox5e" presStyleLbl="revTx" presStyleIdx="4" presStyleCnt="5" custScaleX="108731" custLinFactNeighborX="16140" custLinFactNeighborY="-657">
        <dgm:presLayoutVars>
          <dgm:bulletEnabled val="1"/>
        </dgm:presLayoutVars>
      </dgm:prSet>
      <dgm:spPr/>
    </dgm:pt>
  </dgm:ptLst>
  <dgm:cxnLst>
    <dgm:cxn modelId="{7BE2F20C-12AE-4E67-B8A9-535A33AAD796}" srcId="{F617A403-B333-4246-9A10-4E59200FBABF}" destId="{51A44859-430C-4B41-AFBB-FA14BB0F8692}" srcOrd="0" destOrd="0" parTransId="{133E1DCC-2AB1-434D-AFE7-9528B6E0B1AF}" sibTransId="{0F82D911-E4F5-4510-87B2-23D7D3A13A2F}"/>
    <dgm:cxn modelId="{6B206B15-FE78-46FC-8264-BDED36F39385}" type="presOf" srcId="{C4A621E3-F0FF-4D46-8C45-213BD01CFDA7}" destId="{BD5BE5E6-27D5-4ECA-B098-4C23CE12495D}" srcOrd="0" destOrd="0" presId="urn:microsoft.com/office/officeart/2005/8/layout/arrow2"/>
    <dgm:cxn modelId="{4D571E1F-F435-44B6-B793-DFE595CAA3D4}" srcId="{F617A403-B333-4246-9A10-4E59200FBABF}" destId="{6D42B9C3-198A-49DE-A595-E46EC1BB97A8}" srcOrd="1" destOrd="0" parTransId="{85A6163E-D222-40A4-800A-B970AA70556A}" sibTransId="{6B68B2B8-A1D2-49D7-A54E-61137B18DC47}"/>
    <dgm:cxn modelId="{473D7E25-D294-4842-A8E4-FCE6CDB8B529}" srcId="{F617A403-B333-4246-9A10-4E59200FBABF}" destId="{FE870159-B2A0-4224-A602-1D302086C693}" srcOrd="2" destOrd="0" parTransId="{2EC18C2B-A4ED-4F08-AA71-E4F906C163CE}" sibTransId="{8A2D6429-82ED-404F-B714-42A22FE8BF5D}"/>
    <dgm:cxn modelId="{2FE3064D-ED48-4436-9919-0FA0F5B743E7}" type="presOf" srcId="{A4E7C012-EDAD-418B-B376-7605CB10D843}" destId="{033044F4-5D58-4DAC-991B-EEB53F7DA217}" srcOrd="0" destOrd="0" presId="urn:microsoft.com/office/officeart/2005/8/layout/arrow2"/>
    <dgm:cxn modelId="{1F4CDD58-C58B-4863-BD9F-F5F0B12083DD}" type="presOf" srcId="{F617A403-B333-4246-9A10-4E59200FBABF}" destId="{56F6A785-4616-4E7F-9435-40D45996D376}" srcOrd="0" destOrd="0" presId="urn:microsoft.com/office/officeart/2005/8/layout/arrow2"/>
    <dgm:cxn modelId="{69C5EE9A-0DD4-4C7C-8E21-41FFF92629ED}" srcId="{F617A403-B333-4246-9A10-4E59200FBABF}" destId="{C4A621E3-F0FF-4D46-8C45-213BD01CFDA7}" srcOrd="3" destOrd="0" parTransId="{C4B4834D-BD13-4DBF-AF35-0E957C5AA483}" sibTransId="{749B6FDD-0C93-4057-907D-4752BDFCDDA2}"/>
    <dgm:cxn modelId="{D8A9169B-A78D-49F6-90EA-EEC08EDE3536}" type="presOf" srcId="{51A44859-430C-4B41-AFBB-FA14BB0F8692}" destId="{6FB8B3F2-D4EB-49EF-AEFB-4C29A57CF7F1}" srcOrd="0" destOrd="0" presId="urn:microsoft.com/office/officeart/2005/8/layout/arrow2"/>
    <dgm:cxn modelId="{5450A0AD-647F-4562-9A6C-17421B61C4C4}" type="presOf" srcId="{6D42B9C3-198A-49DE-A595-E46EC1BB97A8}" destId="{9DD7A22A-48AB-404E-B9AD-57C2B8D076E8}" srcOrd="0" destOrd="0" presId="urn:microsoft.com/office/officeart/2005/8/layout/arrow2"/>
    <dgm:cxn modelId="{450E5DC7-5193-47C5-A5DA-E7FD65089354}" srcId="{F617A403-B333-4246-9A10-4E59200FBABF}" destId="{A4E7C012-EDAD-418B-B376-7605CB10D843}" srcOrd="4" destOrd="0" parTransId="{8D460AD5-9B00-402C-B042-7EE4B95C24EC}" sibTransId="{DA97BE37-C7B3-4248-94B0-DA2A51ADF424}"/>
    <dgm:cxn modelId="{2BDB28E8-A474-4388-A6D6-3BC50DDADBE8}" type="presOf" srcId="{FE870159-B2A0-4224-A602-1D302086C693}" destId="{6CA080D1-26F0-4508-9875-3F8498C58661}" srcOrd="0" destOrd="0" presId="urn:microsoft.com/office/officeart/2005/8/layout/arrow2"/>
    <dgm:cxn modelId="{4C574F2D-B46D-410D-ABE9-119FB3563A6E}" type="presParOf" srcId="{56F6A785-4616-4E7F-9435-40D45996D376}" destId="{71C743FB-1326-4B93-8B09-68C905B8D195}" srcOrd="0" destOrd="0" presId="urn:microsoft.com/office/officeart/2005/8/layout/arrow2"/>
    <dgm:cxn modelId="{2FDE4592-B540-40FA-B39E-9310144A26B0}" type="presParOf" srcId="{56F6A785-4616-4E7F-9435-40D45996D376}" destId="{1C99F331-3CFC-4525-9472-94A39504C2B7}" srcOrd="1" destOrd="0" presId="urn:microsoft.com/office/officeart/2005/8/layout/arrow2"/>
    <dgm:cxn modelId="{50CF5B60-82A7-4D10-BB5D-2BAD4A108FB5}" type="presParOf" srcId="{1C99F331-3CFC-4525-9472-94A39504C2B7}" destId="{9AB3ADD5-2D3D-4C75-BBB6-D0C839124CDB}" srcOrd="0" destOrd="0" presId="urn:microsoft.com/office/officeart/2005/8/layout/arrow2"/>
    <dgm:cxn modelId="{41622CAB-E9AD-4A3B-9BFE-472B2103D3FF}" type="presParOf" srcId="{1C99F331-3CFC-4525-9472-94A39504C2B7}" destId="{6FB8B3F2-D4EB-49EF-AEFB-4C29A57CF7F1}" srcOrd="1" destOrd="0" presId="urn:microsoft.com/office/officeart/2005/8/layout/arrow2"/>
    <dgm:cxn modelId="{8F184F73-6AF2-49C3-8A90-46E9733146A3}" type="presParOf" srcId="{1C99F331-3CFC-4525-9472-94A39504C2B7}" destId="{4B8CD545-1180-4758-A793-6C037FB3FC9B}" srcOrd="2" destOrd="0" presId="urn:microsoft.com/office/officeart/2005/8/layout/arrow2"/>
    <dgm:cxn modelId="{2887FEB7-8301-4094-8AA0-43EA77DC0FDB}" type="presParOf" srcId="{1C99F331-3CFC-4525-9472-94A39504C2B7}" destId="{9DD7A22A-48AB-404E-B9AD-57C2B8D076E8}" srcOrd="3" destOrd="0" presId="urn:microsoft.com/office/officeart/2005/8/layout/arrow2"/>
    <dgm:cxn modelId="{C9205191-B065-4485-AF3E-DA4E7AF61BFC}" type="presParOf" srcId="{1C99F331-3CFC-4525-9472-94A39504C2B7}" destId="{C3F7AB57-D84E-4D5D-9096-DCC571FFA869}" srcOrd="4" destOrd="0" presId="urn:microsoft.com/office/officeart/2005/8/layout/arrow2"/>
    <dgm:cxn modelId="{95ECE166-F5D8-417F-86E3-126B7714BDB5}" type="presParOf" srcId="{1C99F331-3CFC-4525-9472-94A39504C2B7}" destId="{6CA080D1-26F0-4508-9875-3F8498C58661}" srcOrd="5" destOrd="0" presId="urn:microsoft.com/office/officeart/2005/8/layout/arrow2"/>
    <dgm:cxn modelId="{E41478FD-2309-4BCF-9971-DEFD972E41C8}" type="presParOf" srcId="{1C99F331-3CFC-4525-9472-94A39504C2B7}" destId="{9E3A46EC-B74E-4082-AC14-EF1ABA78E01C}" srcOrd="6" destOrd="0" presId="urn:microsoft.com/office/officeart/2005/8/layout/arrow2"/>
    <dgm:cxn modelId="{CE6CF98C-F2A0-4922-AD1A-903D569EBCA2}" type="presParOf" srcId="{1C99F331-3CFC-4525-9472-94A39504C2B7}" destId="{BD5BE5E6-27D5-4ECA-B098-4C23CE12495D}" srcOrd="7" destOrd="0" presId="urn:microsoft.com/office/officeart/2005/8/layout/arrow2"/>
    <dgm:cxn modelId="{2F9B0076-C032-4C3A-BFC1-49E85B7A62A9}" type="presParOf" srcId="{1C99F331-3CFC-4525-9472-94A39504C2B7}" destId="{F5EF52CC-7605-4FC8-8624-EB5CD6E37606}" srcOrd="8" destOrd="0" presId="urn:microsoft.com/office/officeart/2005/8/layout/arrow2"/>
    <dgm:cxn modelId="{51A601C4-DCC4-4A93-ABCB-A8A6FFE3EE94}" type="presParOf" srcId="{1C99F331-3CFC-4525-9472-94A39504C2B7}" destId="{033044F4-5D58-4DAC-991B-EEB53F7DA217}"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743FB-1326-4B93-8B09-68C905B8D195}">
      <dsp:nvSpPr>
        <dsp:cNvPr id="0" name=""/>
        <dsp:cNvSpPr/>
      </dsp:nvSpPr>
      <dsp:spPr>
        <a:xfrm>
          <a:off x="1070325" y="0"/>
          <a:ext cx="5966326" cy="3692107"/>
        </a:xfrm>
        <a:prstGeom prst="swooshArrow">
          <a:avLst>
            <a:gd name="adj1" fmla="val 25000"/>
            <a:gd name="adj2" fmla="val 25000"/>
          </a:avLst>
        </a:prstGeom>
        <a:solidFill>
          <a:srgbClr val="CC9900">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9AB3ADD5-2D3D-4C75-BBB6-D0C839124CDB}">
      <dsp:nvSpPr>
        <dsp:cNvPr id="0" name=""/>
        <dsp:cNvSpPr/>
      </dsp:nvSpPr>
      <dsp:spPr>
        <a:xfrm>
          <a:off x="1711298" y="2569761"/>
          <a:ext cx="258434" cy="189461"/>
        </a:xfrm>
        <a:prstGeom prst="ellipse">
          <a:avLst/>
        </a:prstGeom>
        <a:solidFill>
          <a:srgbClr val="00548D"/>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B8B3F2-D4EB-49EF-AEFB-4C29A57CF7F1}">
      <dsp:nvSpPr>
        <dsp:cNvPr id="0" name=""/>
        <dsp:cNvSpPr/>
      </dsp:nvSpPr>
      <dsp:spPr>
        <a:xfrm>
          <a:off x="810618" y="2806962"/>
          <a:ext cx="1264233" cy="878721"/>
        </a:xfrm>
        <a:prstGeom prst="rect">
          <a:avLst/>
        </a:prstGeom>
        <a:solidFill>
          <a:srgbClr val="00548D"/>
        </a:solidFill>
        <a:ln w="12700" cap="flat" cmpd="sng" algn="ctr">
          <a:solidFill>
            <a:sysClr val="window" lastClr="FFFFFF">
              <a:hueOff val="0"/>
              <a:satOff val="0"/>
              <a:lumOff val="0"/>
              <a:alphaOff val="0"/>
            </a:sysClr>
          </a:solidFill>
          <a:prstDash val="solid"/>
          <a:miter lim="800000"/>
        </a:ln>
        <a:effectLst/>
      </dsp:spPr>
      <dsp:style>
        <a:lnRef idx="0">
          <a:scrgbClr r="0" g="0" b="0"/>
        </a:lnRef>
        <a:fillRef idx="0">
          <a:scrgbClr r="0" g="0" b="0"/>
        </a:fillRef>
        <a:effectRef idx="0">
          <a:scrgbClr r="0" g="0" b="0"/>
        </a:effectRef>
        <a:fontRef idx="minor"/>
      </dsp:style>
      <dsp:txBody>
        <a:bodyPr spcFirstLastPara="0" vert="horz" wrap="square" lIns="71994" tIns="0" rIns="0" bIns="0" numCol="1" spcCol="1270" anchor="t" anchorCtr="0">
          <a:noAutofit/>
        </a:bodyPr>
        <a:lstStyle/>
        <a:p>
          <a:pPr marL="0" lvl="0" indent="0" algn="l" defTabSz="622300">
            <a:lnSpc>
              <a:spcPct val="90000"/>
            </a:lnSpc>
            <a:spcBef>
              <a:spcPct val="0"/>
            </a:spcBef>
            <a:spcAft>
              <a:spcPct val="35000"/>
            </a:spcAft>
            <a:buNone/>
          </a:pPr>
          <a:r>
            <a:rPr lang="nb-NO" sz="1400" b="1" kern="1200" dirty="0" err="1">
              <a:solidFill>
                <a:sysClr val="window" lastClr="FFFFFF"/>
              </a:solidFill>
              <a:latin typeface="Calibri" panose="020F0502020204030204"/>
              <a:ea typeface="+mn-ea"/>
              <a:cs typeface="+mn-cs"/>
            </a:rPr>
            <a:t>Strategic Management handbook </a:t>
          </a:r>
          <a:endParaRPr lang="en-US" sz="1400" b="1" kern="1200" dirty="0">
            <a:solidFill>
              <a:sysClr val="window" lastClr="FFFFFF"/>
            </a:solidFill>
            <a:latin typeface="Calibri" panose="020F0502020204030204"/>
            <a:ea typeface="+mn-ea"/>
            <a:cs typeface="+mn-cs"/>
          </a:endParaRPr>
        </a:p>
      </dsp:txBody>
      <dsp:txXfrm>
        <a:off x="810618" y="2806962"/>
        <a:ext cx="1264233" cy="878721"/>
      </dsp:txXfrm>
    </dsp:sp>
    <dsp:sp modelId="{4B8CD545-1180-4758-A793-6C037FB3FC9B}">
      <dsp:nvSpPr>
        <dsp:cNvPr id="0" name=""/>
        <dsp:cNvSpPr/>
      </dsp:nvSpPr>
      <dsp:spPr>
        <a:xfrm>
          <a:off x="2646395" y="1751787"/>
          <a:ext cx="242772" cy="259281"/>
        </a:xfrm>
        <a:prstGeom prst="ellipse">
          <a:avLst/>
        </a:prstGeom>
        <a:solidFill>
          <a:srgbClr val="82808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D7A22A-48AB-404E-B9AD-57C2B8D076E8}">
      <dsp:nvSpPr>
        <dsp:cNvPr id="0" name=""/>
        <dsp:cNvSpPr/>
      </dsp:nvSpPr>
      <dsp:spPr>
        <a:xfrm>
          <a:off x="2055939" y="2132258"/>
          <a:ext cx="1198920" cy="1546992"/>
        </a:xfrm>
        <a:prstGeom prst="rect">
          <a:avLst/>
        </a:prstGeom>
        <a:solidFill>
          <a:srgbClr val="828082"/>
        </a:solidFill>
        <a:ln w="12700" cap="flat" cmpd="sng" algn="ctr">
          <a:solidFill>
            <a:sysClr val="window" lastClr="FFFFFF">
              <a:hueOff val="0"/>
              <a:satOff val="0"/>
              <a:lumOff val="0"/>
              <a:alphaOff val="0"/>
            </a:sysClr>
          </a:solidFill>
          <a:prstDash val="solid"/>
          <a:miter lim="800000"/>
        </a:ln>
        <a:effectLst/>
      </dsp:spPr>
      <dsp:style>
        <a:lnRef idx="0">
          <a:scrgbClr r="0" g="0" b="0"/>
        </a:lnRef>
        <a:fillRef idx="0">
          <a:scrgbClr r="0" g="0" b="0"/>
        </a:fillRef>
        <a:effectRef idx="0">
          <a:scrgbClr r="0" g="0" b="0"/>
        </a:effectRef>
        <a:fontRef idx="minor"/>
      </dsp:style>
      <dsp:txBody>
        <a:bodyPr spcFirstLastPara="0" vert="horz" wrap="square" lIns="112687" tIns="0" rIns="0" bIns="0" numCol="1" spcCol="1270" anchor="t" anchorCtr="0">
          <a:noAutofit/>
        </a:bodyPr>
        <a:lstStyle/>
        <a:p>
          <a:pPr marL="0" lvl="0" indent="0" algn="l" defTabSz="622300">
            <a:lnSpc>
              <a:spcPct val="90000"/>
            </a:lnSpc>
            <a:spcBef>
              <a:spcPct val="0"/>
            </a:spcBef>
            <a:spcAft>
              <a:spcPct val="35000"/>
            </a:spcAft>
            <a:buNone/>
          </a:pPr>
          <a:r>
            <a:rPr lang="nb-NO" sz="1400" b="1" kern="1200" dirty="0" err="1">
              <a:solidFill>
                <a:sysClr val="window" lastClr="FFFFFF"/>
              </a:solidFill>
              <a:latin typeface="Calibri" panose="020F0502020204030204"/>
              <a:ea typeface="+mn-ea"/>
              <a:cs typeface="+mn-cs"/>
            </a:rPr>
            <a:t>Evidence</a:t>
          </a:r>
          <a:r>
            <a:rPr lang="nb-NO" sz="1400" b="1" kern="1200" dirty="0">
              <a:solidFill>
                <a:sysClr val="window" lastClr="FFFFFF"/>
              </a:solidFill>
              <a:latin typeface="Calibri" panose="020F0502020204030204"/>
              <a:ea typeface="+mn-ea"/>
              <a:cs typeface="+mn-cs"/>
            </a:rPr>
            <a:t> </a:t>
          </a:r>
          <a:r>
            <a:rPr lang="nb-NO" sz="1400" b="1" kern="1200" dirty="0" err="1">
              <a:solidFill>
                <a:sysClr val="window" lastClr="FFFFFF"/>
              </a:solidFill>
              <a:latin typeface="Calibri" panose="020F0502020204030204"/>
              <a:ea typeface="+mn-ea"/>
              <a:cs typeface="+mn-cs"/>
            </a:rPr>
            <a:t>based</a:t>
          </a:r>
          <a:r>
            <a:rPr lang="nb-NO" sz="1400" b="1" kern="1200" dirty="0">
              <a:solidFill>
                <a:sysClr val="window" lastClr="FFFFFF"/>
              </a:solidFill>
              <a:latin typeface="Calibri" panose="020F0502020204030204"/>
              <a:ea typeface="+mn-ea"/>
              <a:cs typeface="+mn-cs"/>
            </a:rPr>
            <a:t> </a:t>
          </a:r>
          <a:r>
            <a:rPr lang="nb-NO" sz="1400" b="1" kern="1200" dirty="0" err="1">
              <a:solidFill>
                <a:sysClr val="window" lastClr="FFFFFF"/>
              </a:solidFill>
              <a:latin typeface="Calibri" panose="020F0502020204030204"/>
              <a:ea typeface="+mn-ea"/>
              <a:cs typeface="+mn-cs"/>
            </a:rPr>
            <a:t>assessment</a:t>
          </a:r>
          <a:r>
            <a:rPr lang="nb-NO" sz="1400" b="1" kern="1200" dirty="0">
              <a:solidFill>
                <a:sysClr val="window" lastClr="FFFFFF"/>
              </a:solidFill>
              <a:latin typeface="Calibri" panose="020F0502020204030204"/>
              <a:ea typeface="+mn-ea"/>
              <a:cs typeface="+mn-cs"/>
            </a:rPr>
            <a:t> of </a:t>
          </a:r>
          <a:r>
            <a:rPr lang="nb-NO" sz="1400" b="1" kern="1200" dirty="0" err="1">
              <a:solidFill>
                <a:sysClr val="window" lastClr="FFFFFF"/>
              </a:solidFill>
              <a:latin typeface="Calibri" panose="020F0502020204030204"/>
              <a:ea typeface="+mn-ea"/>
              <a:cs typeface="+mn-cs"/>
            </a:rPr>
            <a:t>the</a:t>
          </a:r>
          <a:r>
            <a:rPr lang="nb-NO" sz="1400" b="1" kern="1200" dirty="0">
              <a:solidFill>
                <a:sysClr val="window" lastClr="FFFFFF"/>
              </a:solidFill>
              <a:latin typeface="Calibri" panose="020F0502020204030204"/>
              <a:ea typeface="+mn-ea"/>
              <a:cs typeface="+mn-cs"/>
            </a:rPr>
            <a:t> SAI </a:t>
          </a:r>
          <a:r>
            <a:rPr lang="nb-NO" sz="1400" b="1" kern="1200" dirty="0" err="1">
              <a:solidFill>
                <a:sysClr val="window" lastClr="FFFFFF"/>
              </a:solidFill>
              <a:latin typeface="Calibri" panose="020F0502020204030204"/>
              <a:ea typeface="+mn-ea"/>
              <a:cs typeface="+mn-cs"/>
            </a:rPr>
            <a:t>current</a:t>
          </a:r>
          <a:r>
            <a:rPr lang="nb-NO" sz="1400" b="1" kern="1200" dirty="0">
              <a:solidFill>
                <a:sysClr val="window" lastClr="FFFFFF"/>
              </a:solidFill>
              <a:latin typeface="Calibri" panose="020F0502020204030204"/>
              <a:ea typeface="+mn-ea"/>
              <a:cs typeface="+mn-cs"/>
            </a:rPr>
            <a:t> </a:t>
          </a:r>
          <a:r>
            <a:rPr lang="nb-NO" sz="1400" b="1" kern="1200" dirty="0" err="1">
              <a:solidFill>
                <a:sysClr val="window" lastClr="FFFFFF"/>
              </a:solidFill>
              <a:latin typeface="Calibri" panose="020F0502020204030204"/>
              <a:ea typeface="+mn-ea"/>
              <a:cs typeface="+mn-cs"/>
            </a:rPr>
            <a:t>situation</a:t>
          </a:r>
          <a:r>
            <a:rPr lang="nb-NO" sz="1400" b="1" kern="1200" dirty="0">
              <a:solidFill>
                <a:sysClr val="window" lastClr="FFFFFF"/>
              </a:solidFill>
              <a:latin typeface="Calibri" panose="020F0502020204030204"/>
              <a:ea typeface="+mn-ea"/>
              <a:cs typeface="+mn-cs"/>
            </a:rPr>
            <a:t> (SAI PMF)</a:t>
          </a:r>
          <a:endParaRPr lang="en-US" sz="1400" b="1" kern="1200" dirty="0">
            <a:solidFill>
              <a:sysClr val="window" lastClr="FFFFFF"/>
            </a:solidFill>
            <a:latin typeface="Calibri" panose="020F0502020204030204"/>
            <a:ea typeface="+mn-ea"/>
            <a:cs typeface="+mn-cs"/>
          </a:endParaRPr>
        </a:p>
      </dsp:txBody>
      <dsp:txXfrm>
        <a:off x="2055939" y="2132258"/>
        <a:ext cx="1198920" cy="1546992"/>
      </dsp:txXfrm>
    </dsp:sp>
    <dsp:sp modelId="{C3F7AB57-D84E-4D5D-9096-DCC571FFA869}">
      <dsp:nvSpPr>
        <dsp:cNvPr id="0" name=""/>
        <dsp:cNvSpPr/>
      </dsp:nvSpPr>
      <dsp:spPr>
        <a:xfrm>
          <a:off x="3575442" y="1210722"/>
          <a:ext cx="283553" cy="283553"/>
        </a:xfrm>
        <a:prstGeom prst="ellipse">
          <a:avLst/>
        </a:prstGeom>
        <a:solidFill>
          <a:srgbClr val="82808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A080D1-26F0-4508-9875-3F8498C58661}">
      <dsp:nvSpPr>
        <dsp:cNvPr id="0" name=""/>
        <dsp:cNvSpPr/>
      </dsp:nvSpPr>
      <dsp:spPr>
        <a:xfrm>
          <a:off x="3244315" y="1592865"/>
          <a:ext cx="1390402" cy="2074964"/>
        </a:xfrm>
        <a:prstGeom prst="rect">
          <a:avLst/>
        </a:prstGeom>
        <a:solidFill>
          <a:srgbClr val="828082"/>
        </a:solidFill>
        <a:ln w="12700" cap="flat" cmpd="sng" algn="ctr">
          <a:solidFill>
            <a:sysClr val="window" lastClr="FFFFFF">
              <a:hueOff val="0"/>
              <a:satOff val="0"/>
              <a:lumOff val="0"/>
              <a:alphaOff val="0"/>
            </a:sysClr>
          </a:solidFill>
          <a:prstDash val="solid"/>
          <a:miter lim="800000"/>
        </a:ln>
        <a:effectLst/>
      </dsp:spPr>
      <dsp:style>
        <a:lnRef idx="0">
          <a:scrgbClr r="0" g="0" b="0"/>
        </a:lnRef>
        <a:fillRef idx="0">
          <a:scrgbClr r="0" g="0" b="0"/>
        </a:fillRef>
        <a:effectRef idx="0">
          <a:scrgbClr r="0" g="0" b="0"/>
        </a:effectRef>
        <a:fontRef idx="minor"/>
      </dsp:style>
      <dsp:txBody>
        <a:bodyPr spcFirstLastPara="0" vert="horz" wrap="square" lIns="150249" tIns="0" rIns="0" bIns="0" numCol="1" spcCol="1270" anchor="t" anchorCtr="0">
          <a:noAutofit/>
        </a:bodyPr>
        <a:lstStyle/>
        <a:p>
          <a:pPr marL="0" lvl="0" indent="0" algn="l" defTabSz="622300">
            <a:lnSpc>
              <a:spcPct val="90000"/>
            </a:lnSpc>
            <a:spcBef>
              <a:spcPct val="0"/>
            </a:spcBef>
            <a:spcAft>
              <a:spcPct val="35000"/>
            </a:spcAft>
            <a:buNone/>
          </a:pPr>
          <a:r>
            <a:rPr lang="en-US" sz="1400" b="1" kern="1200" dirty="0">
              <a:solidFill>
                <a:sysClr val="window" lastClr="FFFFFF"/>
              </a:solidFill>
              <a:latin typeface="Calibri" panose="020F0502020204030204"/>
              <a:ea typeface="+mn-ea"/>
              <a:cs typeface="+mn-cs"/>
            </a:rPr>
            <a:t>Development of SAI Strategic plan, operational plan and  performance measurement system</a:t>
          </a:r>
        </a:p>
      </dsp:txBody>
      <dsp:txXfrm>
        <a:off x="3244315" y="1592865"/>
        <a:ext cx="1390402" cy="2074964"/>
      </dsp:txXfrm>
    </dsp:sp>
    <dsp:sp modelId="{9E3A46EC-B74E-4082-AC14-EF1ABA78E01C}">
      <dsp:nvSpPr>
        <dsp:cNvPr id="0" name=""/>
        <dsp:cNvSpPr/>
      </dsp:nvSpPr>
      <dsp:spPr>
        <a:xfrm>
          <a:off x="4965509" y="716960"/>
          <a:ext cx="366257" cy="366257"/>
        </a:xfrm>
        <a:prstGeom prst="ellipse">
          <a:avLst/>
        </a:prstGeom>
        <a:solidFill>
          <a:srgbClr val="14284B"/>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5BE5E6-27D5-4ECA-B098-4C23CE12495D}">
      <dsp:nvSpPr>
        <dsp:cNvPr id="0" name=""/>
        <dsp:cNvSpPr/>
      </dsp:nvSpPr>
      <dsp:spPr>
        <a:xfrm>
          <a:off x="4645194" y="1204567"/>
          <a:ext cx="1185562" cy="2473711"/>
        </a:xfrm>
        <a:prstGeom prst="rect">
          <a:avLst/>
        </a:prstGeom>
        <a:solidFill>
          <a:srgbClr val="14284B"/>
        </a:solidFill>
        <a:ln w="12700" cap="flat" cmpd="sng" algn="ctr">
          <a:solidFill>
            <a:sysClr val="window" lastClr="FFFFFF">
              <a:hueOff val="0"/>
              <a:satOff val="0"/>
              <a:lumOff val="0"/>
              <a:alphaOff val="0"/>
            </a:sysClr>
          </a:solidFill>
          <a:prstDash val="solid"/>
          <a:miter lim="800000"/>
        </a:ln>
        <a:effectLst/>
      </dsp:spPr>
      <dsp:style>
        <a:lnRef idx="0">
          <a:scrgbClr r="0" g="0" b="0"/>
        </a:lnRef>
        <a:fillRef idx="0">
          <a:scrgbClr r="0" g="0" b="0"/>
        </a:fillRef>
        <a:effectRef idx="0">
          <a:scrgbClr r="0" g="0" b="0"/>
        </a:effectRef>
        <a:fontRef idx="minor"/>
      </dsp:style>
      <dsp:txBody>
        <a:bodyPr spcFirstLastPara="0" vert="horz" wrap="square" lIns="194072" tIns="0" rIns="0" bIns="0" numCol="1" spcCol="1270" anchor="t" anchorCtr="0">
          <a:noAutofit/>
        </a:bodyPr>
        <a:lstStyle/>
        <a:p>
          <a:pPr marL="0" lvl="0" indent="0" algn="l" defTabSz="622300">
            <a:lnSpc>
              <a:spcPct val="90000"/>
            </a:lnSpc>
            <a:spcBef>
              <a:spcPct val="0"/>
            </a:spcBef>
            <a:spcAft>
              <a:spcPct val="35000"/>
            </a:spcAft>
            <a:buNone/>
          </a:pPr>
          <a:r>
            <a:rPr lang="en-US" sz="1400" b="1" kern="1200" dirty="0">
              <a:solidFill>
                <a:sysClr val="window" lastClr="FFFFFF"/>
              </a:solidFill>
              <a:latin typeface="Calibri" panose="020F0502020204030204"/>
              <a:ea typeface="+mn-ea"/>
              <a:cs typeface="+mn-cs"/>
            </a:rPr>
            <a:t>Monitoring and Reporting on Performance</a:t>
          </a:r>
        </a:p>
      </dsp:txBody>
      <dsp:txXfrm>
        <a:off x="4645194" y="1204567"/>
        <a:ext cx="1185562" cy="2473711"/>
      </dsp:txXfrm>
    </dsp:sp>
    <dsp:sp modelId="{F5EF52CC-7605-4FC8-8624-EB5CD6E37606}">
      <dsp:nvSpPr>
        <dsp:cNvPr id="0" name=""/>
        <dsp:cNvSpPr/>
      </dsp:nvSpPr>
      <dsp:spPr>
        <a:xfrm>
          <a:off x="5958641" y="449488"/>
          <a:ext cx="466682" cy="466682"/>
        </a:xfrm>
        <a:prstGeom prst="ellipse">
          <a:avLst/>
        </a:prstGeom>
        <a:solidFill>
          <a:srgbClr val="14284B"/>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3044F4-5D58-4DAC-991B-EEB53F7DA217}">
      <dsp:nvSpPr>
        <dsp:cNvPr id="0" name=""/>
        <dsp:cNvSpPr/>
      </dsp:nvSpPr>
      <dsp:spPr>
        <a:xfrm>
          <a:off x="5760594" y="956862"/>
          <a:ext cx="1284628" cy="2717390"/>
        </a:xfrm>
        <a:prstGeom prst="rect">
          <a:avLst/>
        </a:prstGeom>
        <a:solidFill>
          <a:srgbClr val="14284B"/>
        </a:solidFill>
        <a:ln w="12700" cap="flat" cmpd="sng" algn="ctr">
          <a:solidFill>
            <a:sysClr val="window" lastClr="FFFFFF">
              <a:hueOff val="0"/>
              <a:satOff val="0"/>
              <a:lumOff val="0"/>
              <a:alphaOff val="0"/>
            </a:sysClr>
          </a:solidFill>
          <a:prstDash val="solid"/>
          <a:miter lim="800000"/>
        </a:ln>
        <a:effectLst/>
      </dsp:spPr>
      <dsp:style>
        <a:lnRef idx="0">
          <a:scrgbClr r="0" g="0" b="0"/>
        </a:lnRef>
        <a:fillRef idx="0">
          <a:scrgbClr r="0" g="0" b="0"/>
        </a:fillRef>
        <a:effectRef idx="0">
          <a:scrgbClr r="0" g="0" b="0"/>
        </a:effectRef>
        <a:fontRef idx="minor"/>
      </dsp:style>
      <dsp:txBody>
        <a:bodyPr spcFirstLastPara="0" vert="horz" wrap="square" lIns="247285" tIns="0" rIns="0" bIns="0" numCol="1" spcCol="1270" anchor="t" anchorCtr="0">
          <a:noAutofit/>
        </a:bodyPr>
        <a:lstStyle/>
        <a:p>
          <a:pPr marL="0" lvl="0" indent="0" algn="l" defTabSz="622300">
            <a:lnSpc>
              <a:spcPct val="90000"/>
            </a:lnSpc>
            <a:spcBef>
              <a:spcPct val="0"/>
            </a:spcBef>
            <a:spcAft>
              <a:spcPct val="35000"/>
            </a:spcAft>
            <a:buNone/>
          </a:pPr>
          <a:r>
            <a:rPr lang="en-US" sz="1400" b="1" kern="1200" dirty="0">
              <a:solidFill>
                <a:sysClr val="window" lastClr="FFFFFF"/>
              </a:solidFill>
              <a:latin typeface="Calibri" panose="020F0502020204030204"/>
              <a:ea typeface="+mn-ea"/>
              <a:cs typeface="+mn-cs"/>
            </a:rPr>
            <a:t>Repeated assessment of performance (SAI PMF)</a:t>
          </a:r>
        </a:p>
      </dsp:txBody>
      <dsp:txXfrm>
        <a:off x="5760594" y="956862"/>
        <a:ext cx="1284628" cy="271739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65BDBF-6318-4285-8460-34B22EF09CDF}" type="datetimeFigureOut">
              <a:rPr lang="nb-NO" smtClean="0"/>
              <a:t>27.03.2019</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305590-9FD8-4B99-B9EE-D4DE0813F766}" type="slidenum">
              <a:rPr lang="nb-NO" smtClean="0"/>
              <a:t>‹#›</a:t>
            </a:fld>
            <a:endParaRPr lang="nb-NO"/>
          </a:p>
        </p:txBody>
      </p:sp>
    </p:spTree>
    <p:extLst>
      <p:ext uri="{BB962C8B-B14F-4D97-AF65-F5344CB8AC3E}">
        <p14:creationId xmlns:p14="http://schemas.microsoft.com/office/powerpoint/2010/main" val="1156269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Calibri" panose="020F0502020204030204" pitchFamily="34" charset="0"/>
                <a:ea typeface="Times New Roman" panose="02020603050405020304" pitchFamily="18" charset="0"/>
                <a:cs typeface="Arial" panose="020B0604020202020204" pitchFamily="34" charset="0"/>
              </a:rPr>
              <a:t>This presentation will provide information about progress as of August</a:t>
            </a:r>
            <a:r>
              <a:rPr lang="en-US" sz="1200" b="1" baseline="0" dirty="0">
                <a:effectLst/>
                <a:latin typeface="Calibri" panose="020F0502020204030204" pitchFamily="34" charset="0"/>
                <a:ea typeface="Times New Roman" panose="02020603050405020304" pitchFamily="18" charset="0"/>
                <a:cs typeface="Arial" panose="020B0604020202020204" pitchFamily="34" charset="0"/>
              </a:rPr>
              <a:t> 2017 </a:t>
            </a:r>
            <a:r>
              <a:rPr lang="en-US" sz="1200" b="1" dirty="0">
                <a:effectLst/>
                <a:latin typeface="Calibri" panose="020F0502020204030204" pitchFamily="34" charset="0"/>
                <a:ea typeface="Times New Roman" panose="02020603050405020304" pitchFamily="18" charset="0"/>
                <a:cs typeface="Arial" panose="020B0604020202020204" pitchFamily="34" charset="0"/>
              </a:rPr>
              <a:t>towards achievement of the SAI PMF strategy 2017-19 and 2017 SAI PMF annual plan. </a:t>
            </a:r>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a:p>
            <a:r>
              <a:rPr lang="en-US" sz="1200" dirty="0">
                <a:effectLst/>
                <a:latin typeface="Calibri" panose="020F0502020204030204" pitchFamily="34" charset="0"/>
                <a:ea typeface="Times New Roman" panose="02020603050405020304" pitchFamily="18" charset="0"/>
                <a:cs typeface="Arial" panose="020B0604020202020204" pitchFamily="34" charset="0"/>
              </a:rPr>
              <a:t>Refer</a:t>
            </a:r>
            <a:r>
              <a:rPr lang="en-US" sz="1200" baseline="0" dirty="0">
                <a:effectLst/>
                <a:latin typeface="Calibri" panose="020F0502020204030204" pitchFamily="34" charset="0"/>
                <a:ea typeface="Times New Roman" panose="02020603050405020304" pitchFamily="18" charset="0"/>
                <a:cs typeface="Arial" panose="020B0604020202020204" pitchFamily="34" charset="0"/>
              </a:rPr>
              <a:t> also to the 2017 progress report that is available at the CBC website as part of the CBC and IDC meetings document package. </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9FD186-06D8-4304-8E17-E1CCAA84D5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0554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US" sz="1200" dirty="0">
                <a:effectLst/>
                <a:latin typeface="+mn-lt"/>
                <a:ea typeface="Times New Roman" panose="02020603050405020304" pitchFamily="18" charset="0"/>
                <a:cs typeface="Arial" panose="020B0604020202020204" pitchFamily="34" charset="0"/>
              </a:rPr>
              <a:t>Progress towards fulfilment of the various activities foreseen in the SAI PMF Implementation Strategy under the outlined core functions has been significant, despite understaffing of the SAI PMF unit in the establishment phase. </a:t>
            </a:r>
            <a:endParaRPr lang="nb-NO" sz="1200" dirty="0">
              <a:effectLst/>
              <a:latin typeface="+mn-lt"/>
              <a:ea typeface="Times New Roman" panose="02020603050405020304" pitchFamily="18" charset="0"/>
              <a:cs typeface="Arial" panose="020B0604020202020204" pitchFamily="34" charset="0"/>
            </a:endParaRPr>
          </a:p>
          <a:p>
            <a:pPr>
              <a:lnSpc>
                <a:spcPct val="115000"/>
              </a:lnSpc>
              <a:spcAft>
                <a:spcPts val="1000"/>
              </a:spcAft>
            </a:pPr>
            <a:r>
              <a:rPr lang="en-GB" sz="1200" dirty="0">
                <a:effectLst/>
                <a:latin typeface="+mn-lt"/>
                <a:ea typeface="Times New Roman" panose="02020603050405020304" pitchFamily="18" charset="0"/>
                <a:cs typeface="Arial" panose="020B0604020202020204" pitchFamily="34" charset="0"/>
              </a:rPr>
              <a:t>On the operational side, the SAI PMF unit has been heavily involved in various support and coordination activities.</a:t>
            </a:r>
            <a:r>
              <a:rPr lang="en-GB" sz="1200" baseline="0" dirty="0">
                <a:effectLst/>
                <a:latin typeface="+mn-lt"/>
                <a:ea typeface="Times New Roman" panose="02020603050405020304" pitchFamily="18" charset="0"/>
                <a:cs typeface="Arial" panose="020B0604020202020204" pitchFamily="34" charset="0"/>
              </a:rPr>
              <a:t> E.g.:</a:t>
            </a:r>
            <a:r>
              <a:rPr lang="en-GB" sz="1200" dirty="0">
                <a:effectLst/>
                <a:latin typeface="+mn-lt"/>
                <a:ea typeface="Times New Roman" panose="02020603050405020304" pitchFamily="18" charset="0"/>
                <a:cs typeface="Arial" panose="020B0604020202020204" pitchFamily="34" charset="0"/>
              </a:rPr>
              <a:t> </a:t>
            </a:r>
          </a:p>
          <a:p>
            <a:pPr marL="171450" indent="-171450">
              <a:lnSpc>
                <a:spcPct val="115000"/>
              </a:lnSpc>
              <a:spcAft>
                <a:spcPts val="1000"/>
              </a:spcAft>
              <a:buFontTx/>
              <a:buChar char="-"/>
            </a:pPr>
            <a:r>
              <a:rPr lang="en-GB" sz="1200" dirty="0">
                <a:effectLst/>
                <a:latin typeface="+mn-lt"/>
                <a:ea typeface="Times New Roman" panose="02020603050405020304" pitchFamily="18" charset="0"/>
                <a:cs typeface="Arial" panose="020B0604020202020204" pitchFamily="34" charset="0"/>
              </a:rPr>
              <a:t>A new training program structure with five modules has been developed, to ensure adequate basic training and continued development of SAI PMF expertise. </a:t>
            </a:r>
          </a:p>
          <a:p>
            <a:pPr marL="171450" indent="-171450">
              <a:lnSpc>
                <a:spcPct val="115000"/>
              </a:lnSpc>
              <a:spcAft>
                <a:spcPts val="1000"/>
              </a:spcAft>
              <a:buFontTx/>
              <a:buChar char="-"/>
            </a:pPr>
            <a:r>
              <a:rPr lang="en-GB" sz="1200" dirty="0">
                <a:effectLst/>
                <a:latin typeface="+mn-lt"/>
                <a:ea typeface="Times New Roman" panose="02020603050405020304" pitchFamily="18" charset="0"/>
                <a:cs typeface="Arial" panose="020B0604020202020204" pitchFamily="34" charset="0"/>
              </a:rPr>
              <a:t>Most of the training and guidance materials have been updated and brought in line with the SAI PMF endorsement version, and additional work papers have been developed to support assessors. </a:t>
            </a:r>
          </a:p>
          <a:p>
            <a:pPr marL="171450" indent="-171450">
              <a:lnSpc>
                <a:spcPct val="115000"/>
              </a:lnSpc>
              <a:spcAft>
                <a:spcPts val="1000"/>
              </a:spcAft>
              <a:buFontTx/>
              <a:buChar char="-"/>
            </a:pPr>
            <a:r>
              <a:rPr lang="en-GB" sz="1200" dirty="0">
                <a:effectLst/>
                <a:latin typeface="+mn-lt"/>
                <a:ea typeface="Times New Roman" panose="02020603050405020304" pitchFamily="18" charset="0"/>
                <a:cs typeface="Arial" panose="020B0604020202020204" pitchFamily="34" charset="0"/>
              </a:rPr>
              <a:t>Provided three basic training courses on the SAI PMF, one of these as part of a PASAI facilitation program. </a:t>
            </a:r>
          </a:p>
          <a:p>
            <a:pPr marL="171450" indent="-171450">
              <a:lnSpc>
                <a:spcPct val="115000"/>
              </a:lnSpc>
              <a:spcAft>
                <a:spcPts val="1000"/>
              </a:spcAft>
              <a:buFontTx/>
              <a:buChar char="-"/>
            </a:pPr>
            <a:r>
              <a:rPr lang="en-GB" sz="1200" dirty="0">
                <a:effectLst/>
                <a:latin typeface="+mn-lt"/>
                <a:ea typeface="Times New Roman" panose="02020603050405020304" pitchFamily="18" charset="0"/>
                <a:cs typeface="Arial" panose="020B0604020202020204" pitchFamily="34" charset="0"/>
              </a:rPr>
              <a:t>Arranged, overlooked and provided guidance to the review of eight assessments, - in addition to conducting one review in whole internally</a:t>
            </a:r>
            <a:endParaRPr lang="nb-NO" sz="1200" dirty="0">
              <a:effectLst/>
              <a:latin typeface="+mn-lt"/>
              <a:ea typeface="Times New Roman" panose="02020603050405020304" pitchFamily="18" charset="0"/>
              <a:cs typeface="Arial" panose="020B0604020202020204" pitchFamily="34" charset="0"/>
            </a:endParaRPr>
          </a:p>
          <a:p>
            <a:pPr marL="171450" marR="0" lvl="0" indent="-171450" algn="l" defTabSz="914400" rtl="0" eaLnBrk="1" fontAlgn="auto" latinLnBrk="0" hangingPunct="1">
              <a:lnSpc>
                <a:spcPct val="115000"/>
              </a:lnSpc>
              <a:spcBef>
                <a:spcPts val="0"/>
              </a:spcBef>
              <a:spcAft>
                <a:spcPts val="100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Arial" panose="020B0604020202020204" pitchFamily="34" charset="0"/>
              </a:rPr>
              <a:t>Commenced its work to develop regional implementation plans in cooperation with INTOSAI regional Secretariats and other relevant committees. </a:t>
            </a:r>
            <a:r>
              <a:rPr lang="en-US" sz="1200" noProof="0" dirty="0">
                <a:latin typeface="+mn-lt"/>
              </a:rPr>
              <a:t>The process</a:t>
            </a:r>
            <a:r>
              <a:rPr lang="en-US" sz="1200" baseline="0" noProof="0" dirty="0">
                <a:latin typeface="+mn-lt"/>
              </a:rPr>
              <a:t> needed for developing regional implementation plans has been a bit more comprehensive than anticipated, this has delayed this work slightly. However, IDI has initiated discussions with the majority of INTOSAI regions. </a:t>
            </a:r>
          </a:p>
          <a:p>
            <a:endParaRPr lang="en-US" sz="1200" baseline="0" noProof="0" dirty="0">
              <a:latin typeface="+mn-lt"/>
            </a:endParaRPr>
          </a:p>
          <a:p>
            <a:r>
              <a:rPr lang="en-US" sz="1200" baseline="0" noProof="0" dirty="0">
                <a:latin typeface="+mn-lt"/>
              </a:rPr>
              <a:t>All outcome indicators targets set in SAI PMF strategy 2017-19 are either reached or will be reached by end of 2017</a:t>
            </a:r>
          </a:p>
          <a:p>
            <a:pPr marL="0" algn="l" rtl="0" eaLnBrk="1" fontAlgn="ctr" latinLnBrk="0" hangingPunct="1">
              <a:spcBef>
                <a:spcPts val="0"/>
              </a:spcBef>
              <a:spcAft>
                <a:spcPts val="0"/>
              </a:spcAft>
            </a:pPr>
            <a:r>
              <a:rPr lang="en-US" sz="1200" b="1" i="0" u="none" strike="noStrike" kern="1200" dirty="0">
                <a:solidFill>
                  <a:srgbClr val="FFFFFF"/>
                </a:solidFill>
                <a:effectLst/>
                <a:latin typeface="+mn-lt"/>
              </a:rPr>
              <a:t>Indicator 1: Cumulative number of SAIs with a SAI performance report based on SAI PMF </a:t>
            </a:r>
            <a:endParaRPr lang="nb-NO" sz="1200" b="0" i="0" u="none" strike="noStrike" dirty="0">
              <a:effectLst/>
              <a:latin typeface="+mn-lt"/>
            </a:endParaRPr>
          </a:p>
          <a:p>
            <a:pPr marL="0" algn="l" rtl="0" eaLnBrk="1" fontAlgn="ctr" latinLnBrk="0" hangingPunct="1">
              <a:spcBef>
                <a:spcPts val="0"/>
              </a:spcBef>
              <a:spcAft>
                <a:spcPts val="0"/>
              </a:spcAft>
            </a:pPr>
            <a:r>
              <a:rPr lang="en-US" sz="1200" b="0" i="0" u="none" strike="noStrike" kern="1200" dirty="0">
                <a:solidFill>
                  <a:srgbClr val="000000"/>
                </a:solidFill>
                <a:effectLst/>
                <a:latin typeface="+mn-lt"/>
              </a:rPr>
              <a:t>Milestone 2017: 40   </a:t>
            </a:r>
            <a:endParaRPr lang="nb-NO" sz="1200" b="0" i="0" u="none" strike="noStrike" dirty="0">
              <a:effectLst/>
              <a:latin typeface="+mn-lt"/>
            </a:endParaRPr>
          </a:p>
          <a:p>
            <a:pPr marL="0" algn="l" rtl="0" eaLnBrk="1" fontAlgn="ctr" latinLnBrk="0" hangingPunct="1">
              <a:spcBef>
                <a:spcPts val="0"/>
              </a:spcBef>
              <a:spcAft>
                <a:spcPts val="0"/>
              </a:spcAft>
            </a:pPr>
            <a:r>
              <a:rPr lang="en-US" sz="1200" b="0" i="0" u="none" strike="noStrike" kern="1200" dirty="0">
                <a:solidFill>
                  <a:srgbClr val="000000"/>
                </a:solidFill>
                <a:effectLst/>
                <a:latin typeface="+mn-lt"/>
              </a:rPr>
              <a:t>Realization August 2017: 34 (expected to be passing 40 by end of 2017, due to reports currently being in for review and expectations to</a:t>
            </a:r>
            <a:r>
              <a:rPr lang="en-US" sz="1200" b="0" i="0" u="none" strike="noStrike" kern="1200" baseline="0" dirty="0">
                <a:solidFill>
                  <a:srgbClr val="000000"/>
                </a:solidFill>
                <a:effectLst/>
                <a:latin typeface="+mn-lt"/>
              </a:rPr>
              <a:t> receive more</a:t>
            </a:r>
            <a:r>
              <a:rPr lang="en-US" sz="1200" b="0" i="0" u="none" strike="noStrike" kern="1200" dirty="0">
                <a:solidFill>
                  <a:srgbClr val="000000"/>
                </a:solidFill>
                <a:effectLst/>
                <a:latin typeface="+mn-lt"/>
              </a:rPr>
              <a:t>)</a:t>
            </a:r>
            <a:endParaRPr lang="nb-NO" sz="1200" b="0" i="0" u="none" strike="noStrike" dirty="0">
              <a:effectLst/>
              <a:latin typeface="+mn-lt"/>
            </a:endParaRPr>
          </a:p>
          <a:p>
            <a:pPr marL="0" algn="l" rtl="0" eaLnBrk="1" fontAlgn="ctr" latinLnBrk="0" hangingPunct="1">
              <a:spcBef>
                <a:spcPts val="0"/>
              </a:spcBef>
              <a:spcAft>
                <a:spcPts val="0"/>
              </a:spcAft>
            </a:pPr>
            <a:r>
              <a:rPr lang="en-US" sz="1200" b="1" i="0" u="none" strike="noStrike" kern="1200" dirty="0">
                <a:solidFill>
                  <a:srgbClr val="FFFFFF"/>
                </a:solidFill>
                <a:effectLst/>
                <a:latin typeface="+mn-lt"/>
              </a:rPr>
              <a:t>Indicator 2: Assessments finalized last three years including Independent Review statement </a:t>
            </a:r>
            <a:endParaRPr lang="nb-NO" sz="1200" b="0" i="0" u="none" strike="noStrike" dirty="0">
              <a:effectLst/>
              <a:latin typeface="+mn-lt"/>
            </a:endParaRPr>
          </a:p>
          <a:p>
            <a:pPr marL="0" algn="l" rtl="0" eaLnBrk="1" fontAlgn="ctr" latinLnBrk="0" hangingPunct="1">
              <a:spcBef>
                <a:spcPts val="0"/>
              </a:spcBef>
              <a:spcAft>
                <a:spcPts val="0"/>
              </a:spcAft>
            </a:pPr>
            <a:r>
              <a:rPr lang="en-US" sz="1200" b="0" i="0" u="none" strike="noStrike" kern="1200" dirty="0">
                <a:solidFill>
                  <a:srgbClr val="000000"/>
                </a:solidFill>
                <a:effectLst/>
                <a:latin typeface="+mn-lt"/>
              </a:rPr>
              <a:t>Milestone 2017: 53%</a:t>
            </a:r>
            <a:endParaRPr lang="nb-NO" sz="1200" b="0" i="0" u="none" strike="noStrike" dirty="0">
              <a:effectLst/>
              <a:latin typeface="+mn-lt"/>
            </a:endParaRPr>
          </a:p>
          <a:p>
            <a:pPr marL="0" algn="l" rtl="0" eaLnBrk="1" fontAlgn="ctr" latinLnBrk="0" hangingPunct="1">
              <a:spcBef>
                <a:spcPts val="0"/>
              </a:spcBef>
              <a:spcAft>
                <a:spcPts val="0"/>
              </a:spcAft>
            </a:pPr>
            <a:r>
              <a:rPr lang="en-US" sz="1200" b="0" i="0" u="none" strike="noStrike" kern="1200" dirty="0">
                <a:solidFill>
                  <a:srgbClr val="000000"/>
                </a:solidFill>
                <a:effectLst/>
                <a:latin typeface="+mn-lt"/>
              </a:rPr>
              <a:t>Realization August 2017: 61%</a:t>
            </a:r>
            <a:endParaRPr lang="nb-NO" sz="1200" b="0" i="0" u="none" strike="noStrike" dirty="0">
              <a:effectLst/>
              <a:latin typeface="+mn-lt"/>
            </a:endParaRPr>
          </a:p>
          <a:p>
            <a:pPr marL="0" algn="l" rtl="0" eaLnBrk="1" fontAlgn="ctr" latinLnBrk="0" hangingPunct="1">
              <a:spcBef>
                <a:spcPts val="0"/>
              </a:spcBef>
              <a:spcAft>
                <a:spcPts val="0"/>
              </a:spcAft>
            </a:pPr>
            <a:r>
              <a:rPr lang="en-US" sz="1200" b="1" i="0" u="none" strike="noStrike" kern="1200" dirty="0">
                <a:solidFill>
                  <a:srgbClr val="FFFFFF"/>
                </a:solidFill>
                <a:effectLst/>
                <a:latin typeface="+mn-lt"/>
              </a:rPr>
              <a:t>Indicator 3: Assessments finalized last three years used as basis for strategic or capacity building planning</a:t>
            </a:r>
            <a:endParaRPr lang="nb-NO" sz="1200" b="0" i="0" u="none" strike="noStrike" dirty="0">
              <a:effectLst/>
              <a:latin typeface="+mn-lt"/>
            </a:endParaRPr>
          </a:p>
          <a:p>
            <a:pPr marL="0" algn="l" rtl="0" eaLnBrk="1" fontAlgn="ctr" latinLnBrk="0" hangingPunct="1">
              <a:spcBef>
                <a:spcPts val="0"/>
              </a:spcBef>
              <a:spcAft>
                <a:spcPts val="0"/>
              </a:spcAft>
            </a:pPr>
            <a:r>
              <a:rPr lang="en-US" sz="1200" b="0" i="0" u="none" strike="noStrike" kern="1200" dirty="0">
                <a:solidFill>
                  <a:srgbClr val="000000"/>
                </a:solidFill>
                <a:effectLst/>
                <a:latin typeface="+mn-lt"/>
              </a:rPr>
              <a:t>No targets for 2017/18 </a:t>
            </a:r>
            <a:endParaRPr lang="nb-NO" sz="1200" b="0" i="0" u="none" strike="noStrike" dirty="0">
              <a:effectLst/>
              <a:latin typeface="+mn-lt"/>
            </a:endParaRPr>
          </a:p>
          <a:p>
            <a:pPr marL="0" algn="l" rtl="0" eaLnBrk="1" fontAlgn="ctr" latinLnBrk="0" hangingPunct="1">
              <a:spcBef>
                <a:spcPts val="0"/>
              </a:spcBef>
              <a:spcAft>
                <a:spcPts val="0"/>
              </a:spcAft>
            </a:pPr>
            <a:r>
              <a:rPr lang="en-US" sz="1200" b="0" i="0" u="none" strike="noStrike" kern="1200" dirty="0">
                <a:solidFill>
                  <a:srgbClr val="000000"/>
                </a:solidFill>
                <a:effectLst/>
                <a:latin typeface="+mn-lt"/>
              </a:rPr>
              <a:t>15 out of 17 (88%) SAI PMF assessments for which data is available </a:t>
            </a:r>
            <a:endParaRPr lang="nb-NO" sz="1200" b="0" i="0" u="none" strike="noStrike" dirty="0">
              <a:effectLst/>
              <a:latin typeface="+mn-lt"/>
            </a:endParaRPr>
          </a:p>
          <a:p>
            <a:endParaRPr lang="en-US" sz="1200" noProof="0" dirty="0">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9FD186-06D8-4304-8E17-E1CCAA84D5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973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DACA913A-EA8A-405A-832B-FD4F9937D1A6}" type="datetime1">
              <a:rPr lang="es-MX" smtClean="0"/>
              <a:t>27/03/2019</a:t>
            </a:fld>
            <a:endParaRPr lang="es-MX"/>
          </a:p>
        </p:txBody>
      </p:sp>
      <p:sp>
        <p:nvSpPr>
          <p:cNvPr id="5" name="Marcador de pie de página 4"/>
          <p:cNvSpPr>
            <a:spLocks noGrp="1"/>
          </p:cNvSpPr>
          <p:nvPr>
            <p:ph type="ftr" sz="quarter" idx="11"/>
          </p:nvPr>
        </p:nvSpPr>
        <p:spPr/>
        <p:txBody>
          <a:bodyPr/>
          <a:lstStyle/>
          <a:p>
            <a:r>
              <a:rPr lang="en-US"/>
              <a:t>8th KSC SC Meeting</a:t>
            </a:r>
            <a:endParaRPr lang="es-MX"/>
          </a:p>
        </p:txBody>
      </p:sp>
      <p:sp>
        <p:nvSpPr>
          <p:cNvPr id="6" name="Marcador de número de diapositiva 5"/>
          <p:cNvSpPr>
            <a:spLocks noGrp="1"/>
          </p:cNvSpPr>
          <p:nvPr>
            <p:ph type="sldNum" sz="quarter" idx="12"/>
          </p:nvPr>
        </p:nvSpPr>
        <p:spPr/>
        <p:txBody>
          <a:bodyPr/>
          <a:lstStyle/>
          <a:p>
            <a:fld id="{9E14E830-2433-4476-9766-7A57497EF88C}" type="slidenum">
              <a:rPr lang="es-MX" smtClean="0"/>
              <a:pPr/>
              <a:t>‹#›</a:t>
            </a:fld>
            <a:endParaRPr lang="es-MX"/>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73"/>
            <a:ext cx="12192000" cy="6854652"/>
          </a:xfrm>
          <a:prstGeom prst="rect">
            <a:avLst/>
          </a:prstGeom>
        </p:spPr>
      </p:pic>
    </p:spTree>
    <p:extLst>
      <p:ext uri="{BB962C8B-B14F-4D97-AF65-F5344CB8AC3E}">
        <p14:creationId xmlns:p14="http://schemas.microsoft.com/office/powerpoint/2010/main" val="1746143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D2146595-9737-4E36-995C-A2BBE2E2FA53}" type="datetime1">
              <a:rPr lang="es-MX" smtClean="0"/>
              <a:t>27/03/2019</a:t>
            </a:fld>
            <a:endParaRPr lang="es-MX"/>
          </a:p>
        </p:txBody>
      </p:sp>
      <p:sp>
        <p:nvSpPr>
          <p:cNvPr id="5" name="Marcador de pie de página 4"/>
          <p:cNvSpPr>
            <a:spLocks noGrp="1"/>
          </p:cNvSpPr>
          <p:nvPr>
            <p:ph type="ftr" sz="quarter" idx="11"/>
          </p:nvPr>
        </p:nvSpPr>
        <p:spPr/>
        <p:txBody>
          <a:bodyPr/>
          <a:lstStyle/>
          <a:p>
            <a:r>
              <a:rPr lang="en-US"/>
              <a:t>8th KSC SC Meeting</a:t>
            </a:r>
            <a:endParaRPr lang="es-MX"/>
          </a:p>
        </p:txBody>
      </p:sp>
      <p:sp>
        <p:nvSpPr>
          <p:cNvPr id="6" name="Marcador de número de diapositiva 5"/>
          <p:cNvSpPr>
            <a:spLocks noGrp="1"/>
          </p:cNvSpPr>
          <p:nvPr>
            <p:ph type="sldNum" sz="quarter" idx="12"/>
          </p:nvPr>
        </p:nvSpPr>
        <p:spPr/>
        <p:txBody>
          <a:bodyPr/>
          <a:lstStyle/>
          <a:p>
            <a:fld id="{9E14E830-2433-4476-9766-7A57497EF88C}" type="slidenum">
              <a:rPr lang="es-MX" smtClean="0"/>
              <a:pPr/>
              <a:t>‹#›</a:t>
            </a:fld>
            <a:endParaRPr lang="es-MX"/>
          </a:p>
        </p:txBody>
      </p:sp>
    </p:spTree>
    <p:extLst>
      <p:ext uri="{BB962C8B-B14F-4D97-AF65-F5344CB8AC3E}">
        <p14:creationId xmlns:p14="http://schemas.microsoft.com/office/powerpoint/2010/main" val="1046743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201CD4CD-AD1E-4E1E-BE24-FA5F7C4D5E4B}" type="datetime1">
              <a:rPr lang="es-MX" smtClean="0"/>
              <a:t>27/03/2019</a:t>
            </a:fld>
            <a:endParaRPr lang="es-MX"/>
          </a:p>
        </p:txBody>
      </p:sp>
      <p:sp>
        <p:nvSpPr>
          <p:cNvPr id="5" name="Marcador de pie de página 4"/>
          <p:cNvSpPr>
            <a:spLocks noGrp="1"/>
          </p:cNvSpPr>
          <p:nvPr>
            <p:ph type="ftr" sz="quarter" idx="11"/>
          </p:nvPr>
        </p:nvSpPr>
        <p:spPr/>
        <p:txBody>
          <a:bodyPr/>
          <a:lstStyle/>
          <a:p>
            <a:r>
              <a:rPr lang="en-US"/>
              <a:t>8th KSC SC Meeting</a:t>
            </a:r>
            <a:endParaRPr lang="es-MX"/>
          </a:p>
        </p:txBody>
      </p:sp>
      <p:sp>
        <p:nvSpPr>
          <p:cNvPr id="6" name="Marcador de número de diapositiva 5"/>
          <p:cNvSpPr>
            <a:spLocks noGrp="1"/>
          </p:cNvSpPr>
          <p:nvPr>
            <p:ph type="sldNum" sz="quarter" idx="12"/>
          </p:nvPr>
        </p:nvSpPr>
        <p:spPr/>
        <p:txBody>
          <a:bodyPr/>
          <a:lstStyle/>
          <a:p>
            <a:fld id="{9E14E830-2433-4476-9766-7A57497EF88C}" type="slidenum">
              <a:rPr lang="es-MX" smtClean="0"/>
              <a:pPr/>
              <a:t>‹#›</a:t>
            </a:fld>
            <a:endParaRPr lang="es-MX"/>
          </a:p>
        </p:txBody>
      </p:sp>
    </p:spTree>
    <p:extLst>
      <p:ext uri="{BB962C8B-B14F-4D97-AF65-F5344CB8AC3E}">
        <p14:creationId xmlns:p14="http://schemas.microsoft.com/office/powerpoint/2010/main" val="1668110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D029CB-8393-4576-B1B0-0FACD2B32B6A}"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27/03/2019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SAI Finland April 2017</a:t>
            </a: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4E830-2433-4476-9766-7A57497EF88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3"/>
            <a:ext cx="12192000" cy="6854652"/>
          </a:xfrm>
          <a:prstGeom prst="rect">
            <a:avLst/>
          </a:prstGeom>
        </p:spPr>
      </p:pic>
    </p:spTree>
    <p:extLst>
      <p:ext uri="{BB962C8B-B14F-4D97-AF65-F5344CB8AC3E}">
        <p14:creationId xmlns:p14="http://schemas.microsoft.com/office/powerpoint/2010/main" val="2755277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4A972A-D74C-44BB-990D-F961B76A4676}"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27/03/2019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SAI Finland April 2017</a:t>
            </a: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4E830-2433-4476-9766-7A57497EF88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3"/>
            <a:ext cx="12192000" cy="6854652"/>
          </a:xfrm>
          <a:prstGeom prst="rect">
            <a:avLst/>
          </a:prstGeom>
        </p:spPr>
      </p:pic>
    </p:spTree>
    <p:extLst>
      <p:ext uri="{BB962C8B-B14F-4D97-AF65-F5344CB8AC3E}">
        <p14:creationId xmlns:p14="http://schemas.microsoft.com/office/powerpoint/2010/main" val="844627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1D2B0E-AF16-4A89-AD89-4FC7BEDDE1C3}"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27/03/2019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SAI Finland April 2017</a:t>
            </a: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4E830-2433-4476-9766-7A57497EF88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3"/>
            <a:ext cx="12192000" cy="6854652"/>
          </a:xfrm>
          <a:prstGeom prst="rect">
            <a:avLst/>
          </a:prstGeom>
        </p:spPr>
      </p:pic>
    </p:spTree>
    <p:extLst>
      <p:ext uri="{BB962C8B-B14F-4D97-AF65-F5344CB8AC3E}">
        <p14:creationId xmlns:p14="http://schemas.microsoft.com/office/powerpoint/2010/main" val="2053647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343D87-4B82-4A67-A90E-BD3D2855D9ED}"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27/03/2019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SAI Finland April 2017</a:t>
            </a: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4E830-2433-4476-9766-7A57497EF88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5044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BFBC0C-70C4-480E-988E-48A25619726C}"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27/03/2019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SAI Finland April 2017</a:t>
            </a: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4E830-2433-4476-9766-7A57497EF88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433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9B6E48-E8F5-4EBE-BDCF-F2B25AAC92DF}"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27/03/2019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SAI Finland April 2017</a:t>
            </a: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4E830-2433-4476-9766-7A57497EF88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5708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58E840-F678-46BD-AA61-440A87AF0977}"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27/03/2019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SAI Finland April 2017</a:t>
            </a: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4E830-2433-4476-9766-7A57497EF88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3476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CC9125C-38CD-4AAB-80D1-613446B88BBA}"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27/03/2019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SAI Finland April 2017</a:t>
            </a: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4E830-2433-4476-9766-7A57497EF88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609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AD9C1917-966C-4F1B-941A-2608184FEFE7}" type="datetime1">
              <a:rPr lang="es-MX" smtClean="0"/>
              <a:t>27/03/2019</a:t>
            </a:fld>
            <a:endParaRPr lang="es-MX"/>
          </a:p>
        </p:txBody>
      </p:sp>
      <p:sp>
        <p:nvSpPr>
          <p:cNvPr id="5" name="Marcador de pie de página 4"/>
          <p:cNvSpPr>
            <a:spLocks noGrp="1"/>
          </p:cNvSpPr>
          <p:nvPr>
            <p:ph type="ftr" sz="quarter" idx="11"/>
          </p:nvPr>
        </p:nvSpPr>
        <p:spPr/>
        <p:txBody>
          <a:bodyPr/>
          <a:lstStyle/>
          <a:p>
            <a:r>
              <a:rPr lang="en-US"/>
              <a:t>8th KSC SC Meeting</a:t>
            </a:r>
            <a:endParaRPr lang="es-MX"/>
          </a:p>
        </p:txBody>
      </p:sp>
      <p:sp>
        <p:nvSpPr>
          <p:cNvPr id="6" name="Marcador de número de diapositiva 5"/>
          <p:cNvSpPr>
            <a:spLocks noGrp="1"/>
          </p:cNvSpPr>
          <p:nvPr>
            <p:ph type="sldNum" sz="quarter" idx="12"/>
          </p:nvPr>
        </p:nvSpPr>
        <p:spPr/>
        <p:txBody>
          <a:bodyPr/>
          <a:lstStyle/>
          <a:p>
            <a:fld id="{9E14E830-2433-4476-9766-7A57497EF88C}" type="slidenum">
              <a:rPr lang="es-MX" smtClean="0"/>
              <a:pPr/>
              <a:t>‹#›</a:t>
            </a:fld>
            <a:endParaRPr lang="es-MX"/>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73"/>
            <a:ext cx="12192000" cy="6854652"/>
          </a:xfrm>
          <a:prstGeom prst="rect">
            <a:avLst/>
          </a:prstGeom>
        </p:spPr>
      </p:pic>
    </p:spTree>
    <p:extLst>
      <p:ext uri="{BB962C8B-B14F-4D97-AF65-F5344CB8AC3E}">
        <p14:creationId xmlns:p14="http://schemas.microsoft.com/office/powerpoint/2010/main" val="1302480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F26235-E923-4E46-BBD2-C987B9FF8DC0}"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27/03/2019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SAI Finland April 2017</a:t>
            </a: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4E830-2433-4476-9766-7A57497EF88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412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552EC2-47F6-4B34-9497-B71B3E30896A}"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27/03/2019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SAI Finland April 2017</a:t>
            </a: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4E830-2433-4476-9766-7A57497EF88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260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0C4B2F-2235-4DE6-B5B1-009E10BE5A06}"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27/03/2019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SAI Finland April 2017</a:t>
            </a: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4E830-2433-4476-9766-7A57497EF88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3137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D3512DF0-7307-41CF-AECA-1B73FA090BF7}" type="datetime1">
              <a:rPr lang="es-MX" smtClean="0"/>
              <a:t>27/03/2019</a:t>
            </a:fld>
            <a:endParaRPr lang="es-MX"/>
          </a:p>
        </p:txBody>
      </p:sp>
      <p:sp>
        <p:nvSpPr>
          <p:cNvPr id="5" name="Marcador de pie de página 4"/>
          <p:cNvSpPr>
            <a:spLocks noGrp="1"/>
          </p:cNvSpPr>
          <p:nvPr>
            <p:ph type="ftr" sz="quarter" idx="11"/>
          </p:nvPr>
        </p:nvSpPr>
        <p:spPr/>
        <p:txBody>
          <a:bodyPr/>
          <a:lstStyle/>
          <a:p>
            <a:r>
              <a:rPr lang="en-US"/>
              <a:t>8th KSC SC Meeting</a:t>
            </a:r>
            <a:endParaRPr lang="es-MX"/>
          </a:p>
        </p:txBody>
      </p:sp>
      <p:sp>
        <p:nvSpPr>
          <p:cNvPr id="6" name="Marcador de número de diapositiva 5"/>
          <p:cNvSpPr>
            <a:spLocks noGrp="1"/>
          </p:cNvSpPr>
          <p:nvPr>
            <p:ph type="sldNum" sz="quarter" idx="12"/>
          </p:nvPr>
        </p:nvSpPr>
        <p:spPr/>
        <p:txBody>
          <a:bodyPr/>
          <a:lstStyle/>
          <a:p>
            <a:fld id="{9E14E830-2433-4476-9766-7A57497EF88C}" type="slidenum">
              <a:rPr lang="es-MX" smtClean="0"/>
              <a:pPr/>
              <a:t>‹#›</a:t>
            </a:fld>
            <a:endParaRPr lang="es-MX"/>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73"/>
            <a:ext cx="12192000" cy="6854652"/>
          </a:xfrm>
          <a:prstGeom prst="rect">
            <a:avLst/>
          </a:prstGeom>
        </p:spPr>
      </p:pic>
    </p:spTree>
    <p:extLst>
      <p:ext uri="{BB962C8B-B14F-4D97-AF65-F5344CB8AC3E}">
        <p14:creationId xmlns:p14="http://schemas.microsoft.com/office/powerpoint/2010/main" val="807031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2991188D-CABE-491B-A8DB-B83D74BF837C}" type="datetime1">
              <a:rPr lang="es-MX" smtClean="0"/>
              <a:t>27/03/2019</a:t>
            </a:fld>
            <a:endParaRPr lang="es-MX"/>
          </a:p>
        </p:txBody>
      </p:sp>
      <p:sp>
        <p:nvSpPr>
          <p:cNvPr id="6" name="Marcador de pie de página 5"/>
          <p:cNvSpPr>
            <a:spLocks noGrp="1"/>
          </p:cNvSpPr>
          <p:nvPr>
            <p:ph type="ftr" sz="quarter" idx="11"/>
          </p:nvPr>
        </p:nvSpPr>
        <p:spPr/>
        <p:txBody>
          <a:bodyPr/>
          <a:lstStyle/>
          <a:p>
            <a:r>
              <a:rPr lang="en-US"/>
              <a:t>8th KSC SC Meeting</a:t>
            </a:r>
            <a:endParaRPr lang="es-MX"/>
          </a:p>
        </p:txBody>
      </p:sp>
      <p:sp>
        <p:nvSpPr>
          <p:cNvPr id="7" name="Marcador de número de diapositiva 6"/>
          <p:cNvSpPr>
            <a:spLocks noGrp="1"/>
          </p:cNvSpPr>
          <p:nvPr>
            <p:ph type="sldNum" sz="quarter" idx="12"/>
          </p:nvPr>
        </p:nvSpPr>
        <p:spPr/>
        <p:txBody>
          <a:bodyPr/>
          <a:lstStyle/>
          <a:p>
            <a:fld id="{9E14E830-2433-4476-9766-7A57497EF88C}" type="slidenum">
              <a:rPr lang="es-MX" smtClean="0"/>
              <a:pPr/>
              <a:t>‹#›</a:t>
            </a:fld>
            <a:endParaRPr lang="es-MX"/>
          </a:p>
        </p:txBody>
      </p:sp>
    </p:spTree>
    <p:extLst>
      <p:ext uri="{BB962C8B-B14F-4D97-AF65-F5344CB8AC3E}">
        <p14:creationId xmlns:p14="http://schemas.microsoft.com/office/powerpoint/2010/main" val="2897667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A51942E9-0F68-4AB2-A3E4-F51C36C077D2}" type="datetime1">
              <a:rPr lang="es-MX" smtClean="0"/>
              <a:t>27/03/2019</a:t>
            </a:fld>
            <a:endParaRPr lang="es-MX"/>
          </a:p>
        </p:txBody>
      </p:sp>
      <p:sp>
        <p:nvSpPr>
          <p:cNvPr id="8" name="Marcador de pie de página 7"/>
          <p:cNvSpPr>
            <a:spLocks noGrp="1"/>
          </p:cNvSpPr>
          <p:nvPr>
            <p:ph type="ftr" sz="quarter" idx="11"/>
          </p:nvPr>
        </p:nvSpPr>
        <p:spPr/>
        <p:txBody>
          <a:bodyPr/>
          <a:lstStyle/>
          <a:p>
            <a:r>
              <a:rPr lang="en-US"/>
              <a:t>8th KSC SC Meeting</a:t>
            </a:r>
            <a:endParaRPr lang="es-MX"/>
          </a:p>
        </p:txBody>
      </p:sp>
      <p:sp>
        <p:nvSpPr>
          <p:cNvPr id="9" name="Marcador de número de diapositiva 8"/>
          <p:cNvSpPr>
            <a:spLocks noGrp="1"/>
          </p:cNvSpPr>
          <p:nvPr>
            <p:ph type="sldNum" sz="quarter" idx="12"/>
          </p:nvPr>
        </p:nvSpPr>
        <p:spPr/>
        <p:txBody>
          <a:bodyPr/>
          <a:lstStyle/>
          <a:p>
            <a:fld id="{9E14E830-2433-4476-9766-7A57497EF88C}" type="slidenum">
              <a:rPr lang="es-MX" smtClean="0"/>
              <a:pPr/>
              <a:t>‹#›</a:t>
            </a:fld>
            <a:endParaRPr lang="es-MX"/>
          </a:p>
        </p:txBody>
      </p:sp>
    </p:spTree>
    <p:extLst>
      <p:ext uri="{BB962C8B-B14F-4D97-AF65-F5344CB8AC3E}">
        <p14:creationId xmlns:p14="http://schemas.microsoft.com/office/powerpoint/2010/main" val="4205909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8EF05C1F-32D0-46EA-A1CD-25ECB81EFD7E}" type="datetime1">
              <a:rPr lang="es-MX" smtClean="0"/>
              <a:t>27/03/2019</a:t>
            </a:fld>
            <a:endParaRPr lang="es-MX"/>
          </a:p>
        </p:txBody>
      </p:sp>
      <p:sp>
        <p:nvSpPr>
          <p:cNvPr id="4" name="Marcador de pie de página 3"/>
          <p:cNvSpPr>
            <a:spLocks noGrp="1"/>
          </p:cNvSpPr>
          <p:nvPr>
            <p:ph type="ftr" sz="quarter" idx="11"/>
          </p:nvPr>
        </p:nvSpPr>
        <p:spPr/>
        <p:txBody>
          <a:bodyPr/>
          <a:lstStyle/>
          <a:p>
            <a:r>
              <a:rPr lang="en-US"/>
              <a:t>8th KSC SC Meeting</a:t>
            </a:r>
            <a:endParaRPr lang="es-MX"/>
          </a:p>
        </p:txBody>
      </p:sp>
      <p:sp>
        <p:nvSpPr>
          <p:cNvPr id="5" name="Marcador de número de diapositiva 4"/>
          <p:cNvSpPr>
            <a:spLocks noGrp="1"/>
          </p:cNvSpPr>
          <p:nvPr>
            <p:ph type="sldNum" sz="quarter" idx="12"/>
          </p:nvPr>
        </p:nvSpPr>
        <p:spPr/>
        <p:txBody>
          <a:bodyPr/>
          <a:lstStyle/>
          <a:p>
            <a:fld id="{9E14E830-2433-4476-9766-7A57497EF88C}" type="slidenum">
              <a:rPr lang="es-MX" smtClean="0"/>
              <a:pPr/>
              <a:t>‹#›</a:t>
            </a:fld>
            <a:endParaRPr lang="es-MX"/>
          </a:p>
        </p:txBody>
      </p:sp>
    </p:spTree>
    <p:extLst>
      <p:ext uri="{BB962C8B-B14F-4D97-AF65-F5344CB8AC3E}">
        <p14:creationId xmlns:p14="http://schemas.microsoft.com/office/powerpoint/2010/main" val="384035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E221C4D-0E3F-4143-8DCF-5636CA6EE333}" type="datetime1">
              <a:rPr lang="es-MX" smtClean="0"/>
              <a:t>27/03/2019</a:t>
            </a:fld>
            <a:endParaRPr lang="es-MX"/>
          </a:p>
        </p:txBody>
      </p:sp>
      <p:sp>
        <p:nvSpPr>
          <p:cNvPr id="3" name="Marcador de pie de página 2"/>
          <p:cNvSpPr>
            <a:spLocks noGrp="1"/>
          </p:cNvSpPr>
          <p:nvPr>
            <p:ph type="ftr" sz="quarter" idx="11"/>
          </p:nvPr>
        </p:nvSpPr>
        <p:spPr/>
        <p:txBody>
          <a:bodyPr/>
          <a:lstStyle/>
          <a:p>
            <a:r>
              <a:rPr lang="en-US"/>
              <a:t>8th KSC SC Meeting</a:t>
            </a:r>
            <a:endParaRPr lang="es-MX"/>
          </a:p>
        </p:txBody>
      </p:sp>
      <p:sp>
        <p:nvSpPr>
          <p:cNvPr id="4" name="Marcador de número de diapositiva 3"/>
          <p:cNvSpPr>
            <a:spLocks noGrp="1"/>
          </p:cNvSpPr>
          <p:nvPr>
            <p:ph type="sldNum" sz="quarter" idx="12"/>
          </p:nvPr>
        </p:nvSpPr>
        <p:spPr/>
        <p:txBody>
          <a:bodyPr/>
          <a:lstStyle/>
          <a:p>
            <a:fld id="{9E14E830-2433-4476-9766-7A57497EF88C}" type="slidenum">
              <a:rPr lang="es-MX" smtClean="0"/>
              <a:pPr/>
              <a:t>‹#›</a:t>
            </a:fld>
            <a:endParaRPr lang="es-MX"/>
          </a:p>
        </p:txBody>
      </p:sp>
    </p:spTree>
    <p:extLst>
      <p:ext uri="{BB962C8B-B14F-4D97-AF65-F5344CB8AC3E}">
        <p14:creationId xmlns:p14="http://schemas.microsoft.com/office/powerpoint/2010/main" val="1574904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88F5B155-5121-48D3-AF8E-12C10D312D8C}" type="datetime1">
              <a:rPr lang="es-MX" smtClean="0"/>
              <a:t>27/03/2019</a:t>
            </a:fld>
            <a:endParaRPr lang="es-MX"/>
          </a:p>
        </p:txBody>
      </p:sp>
      <p:sp>
        <p:nvSpPr>
          <p:cNvPr id="6" name="Marcador de pie de página 5"/>
          <p:cNvSpPr>
            <a:spLocks noGrp="1"/>
          </p:cNvSpPr>
          <p:nvPr>
            <p:ph type="ftr" sz="quarter" idx="11"/>
          </p:nvPr>
        </p:nvSpPr>
        <p:spPr/>
        <p:txBody>
          <a:bodyPr/>
          <a:lstStyle/>
          <a:p>
            <a:r>
              <a:rPr lang="en-US"/>
              <a:t>8th KSC SC Meeting</a:t>
            </a:r>
            <a:endParaRPr lang="es-MX"/>
          </a:p>
        </p:txBody>
      </p:sp>
      <p:sp>
        <p:nvSpPr>
          <p:cNvPr id="7" name="Marcador de número de diapositiva 6"/>
          <p:cNvSpPr>
            <a:spLocks noGrp="1"/>
          </p:cNvSpPr>
          <p:nvPr>
            <p:ph type="sldNum" sz="quarter" idx="12"/>
          </p:nvPr>
        </p:nvSpPr>
        <p:spPr/>
        <p:txBody>
          <a:bodyPr/>
          <a:lstStyle/>
          <a:p>
            <a:fld id="{9E14E830-2433-4476-9766-7A57497EF88C}" type="slidenum">
              <a:rPr lang="es-MX" smtClean="0"/>
              <a:pPr/>
              <a:t>‹#›</a:t>
            </a:fld>
            <a:endParaRPr lang="es-MX"/>
          </a:p>
        </p:txBody>
      </p:sp>
    </p:spTree>
    <p:extLst>
      <p:ext uri="{BB962C8B-B14F-4D97-AF65-F5344CB8AC3E}">
        <p14:creationId xmlns:p14="http://schemas.microsoft.com/office/powerpoint/2010/main" val="2430807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A8EA436-7134-464D-9C68-DE6DF50F0445}" type="datetime1">
              <a:rPr lang="es-MX" smtClean="0"/>
              <a:t>27/03/2019</a:t>
            </a:fld>
            <a:endParaRPr lang="es-MX"/>
          </a:p>
        </p:txBody>
      </p:sp>
      <p:sp>
        <p:nvSpPr>
          <p:cNvPr id="6" name="Marcador de pie de página 5"/>
          <p:cNvSpPr>
            <a:spLocks noGrp="1"/>
          </p:cNvSpPr>
          <p:nvPr>
            <p:ph type="ftr" sz="quarter" idx="11"/>
          </p:nvPr>
        </p:nvSpPr>
        <p:spPr/>
        <p:txBody>
          <a:bodyPr/>
          <a:lstStyle/>
          <a:p>
            <a:r>
              <a:rPr lang="en-US"/>
              <a:t>8th KSC SC Meeting</a:t>
            </a:r>
            <a:endParaRPr lang="es-MX"/>
          </a:p>
        </p:txBody>
      </p:sp>
      <p:sp>
        <p:nvSpPr>
          <p:cNvPr id="7" name="Marcador de número de diapositiva 6"/>
          <p:cNvSpPr>
            <a:spLocks noGrp="1"/>
          </p:cNvSpPr>
          <p:nvPr>
            <p:ph type="sldNum" sz="quarter" idx="12"/>
          </p:nvPr>
        </p:nvSpPr>
        <p:spPr/>
        <p:txBody>
          <a:bodyPr/>
          <a:lstStyle/>
          <a:p>
            <a:fld id="{9E14E830-2433-4476-9766-7A57497EF88C}" type="slidenum">
              <a:rPr lang="es-MX" smtClean="0"/>
              <a:pPr/>
              <a:t>‹#›</a:t>
            </a:fld>
            <a:endParaRPr lang="es-MX"/>
          </a:p>
        </p:txBody>
      </p:sp>
    </p:spTree>
    <p:extLst>
      <p:ext uri="{BB962C8B-B14F-4D97-AF65-F5344CB8AC3E}">
        <p14:creationId xmlns:p14="http://schemas.microsoft.com/office/powerpoint/2010/main" val="1957350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97572-0837-43E6-A5A3-617D37EB05F7}" type="datetime1">
              <a:rPr lang="es-MX" smtClean="0"/>
              <a:t>27/03/2019</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8th KSC SC Meeting</a:t>
            </a:r>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4E830-2433-4476-9766-7A57497EF88C}" type="slidenum">
              <a:rPr lang="es-MX" smtClean="0"/>
              <a:pPr/>
              <a:t>‹#›</a:t>
            </a:fld>
            <a:endParaRPr lang="es-MX"/>
          </a:p>
        </p:txBody>
      </p:sp>
    </p:spTree>
    <p:extLst>
      <p:ext uri="{BB962C8B-B14F-4D97-AF65-F5344CB8AC3E}">
        <p14:creationId xmlns:p14="http://schemas.microsoft.com/office/powerpoint/2010/main" val="6226581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CB1EA0A-3A47-4864-8E31-81D2521DB633}"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27/03/2019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SAI Finland April 2017</a:t>
            </a: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14E830-2433-4476-9766-7A57497EF88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34707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Layout" Target="../slideLayouts/slideLayout14.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308683" y="1027494"/>
            <a:ext cx="5165124" cy="1398443"/>
          </a:xfrm>
        </p:spPr>
        <p:txBody>
          <a:bodyPr>
            <a:normAutofit/>
          </a:bodyPr>
          <a:lstStyle/>
          <a:p>
            <a:pPr eaLnBrk="1" hangingPunct="1"/>
            <a:r>
              <a:rPr lang="en-US" sz="2800" b="1" dirty="0">
                <a:solidFill>
                  <a:schemeClr val="bg1"/>
                </a:solidFill>
              </a:rPr>
              <a:t>SAI PMF Progress Update                        WGVBS Meeting</a:t>
            </a:r>
            <a:endParaRPr lang="en-US" sz="2800" dirty="0">
              <a:solidFill>
                <a:schemeClr val="bg1"/>
              </a:solidFill>
            </a:endParaRPr>
          </a:p>
        </p:txBody>
      </p:sp>
      <p:sp>
        <p:nvSpPr>
          <p:cNvPr id="3" name="Subtitle 2"/>
          <p:cNvSpPr>
            <a:spLocks noGrp="1"/>
          </p:cNvSpPr>
          <p:nvPr>
            <p:ph type="subTitle" idx="1"/>
          </p:nvPr>
        </p:nvSpPr>
        <p:spPr>
          <a:xfrm>
            <a:off x="6206348" y="2547257"/>
            <a:ext cx="5267459" cy="1706562"/>
          </a:xfrm>
          <a:ln>
            <a:noFill/>
          </a:ln>
        </p:spPr>
        <p:txBody>
          <a:bodyPr rtlCol="0">
            <a:normAutofit/>
          </a:bodyPr>
          <a:lstStyle/>
          <a:p>
            <a:pPr eaLnBrk="1" fontAlgn="auto" hangingPunct="1">
              <a:spcAft>
                <a:spcPts val="0"/>
              </a:spcAft>
              <a:buFont typeface="Arial" pitchFamily="34" charset="0"/>
              <a:buNone/>
              <a:defRPr/>
            </a:pPr>
            <a:r>
              <a:rPr lang="en-US" dirty="0">
                <a:solidFill>
                  <a:schemeClr val="bg1"/>
                </a:solidFill>
              </a:rPr>
              <a:t>Vienna, Austria</a:t>
            </a:r>
          </a:p>
          <a:p>
            <a:pPr eaLnBrk="1" fontAlgn="auto" hangingPunct="1">
              <a:spcAft>
                <a:spcPts val="0"/>
              </a:spcAft>
              <a:buFont typeface="Arial" pitchFamily="34" charset="0"/>
              <a:buNone/>
              <a:defRPr/>
            </a:pPr>
            <a:r>
              <a:rPr lang="en-US" dirty="0">
                <a:solidFill>
                  <a:schemeClr val="bg1"/>
                </a:solidFill>
              </a:rPr>
              <a:t>01 April 2019</a:t>
            </a:r>
          </a:p>
          <a:p>
            <a:pPr algn="r" eaLnBrk="1" fontAlgn="auto" hangingPunct="1">
              <a:spcAft>
                <a:spcPts val="0"/>
              </a:spcAft>
              <a:buFont typeface="Arial" pitchFamily="34" charset="0"/>
              <a:buNone/>
              <a:defRPr/>
            </a:pPr>
            <a:endParaRPr lang="en-US"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1374" y="3799855"/>
            <a:ext cx="3526959" cy="2458010"/>
          </a:xfrm>
          <a:prstGeom prst="rect">
            <a:avLst/>
          </a:prstGeom>
        </p:spPr>
      </p:pic>
    </p:spTree>
    <p:extLst>
      <p:ext uri="{BB962C8B-B14F-4D97-AF65-F5344CB8AC3E}">
        <p14:creationId xmlns:p14="http://schemas.microsoft.com/office/powerpoint/2010/main" val="2209028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8818" y="365126"/>
            <a:ext cx="9315250" cy="403996"/>
          </a:xfrm>
        </p:spPr>
        <p:txBody>
          <a:bodyPr>
            <a:noAutofit/>
          </a:bodyPr>
          <a:lstStyle/>
          <a:p>
            <a:pPr lvl="0">
              <a:spcBef>
                <a:spcPts val="1000"/>
              </a:spcBef>
            </a:pPr>
            <a:r>
              <a:rPr lang="en-US" sz="4000" b="1" dirty="0">
                <a:solidFill>
                  <a:schemeClr val="bg1"/>
                </a:solidFill>
                <a:ea typeface="+mn-ea"/>
                <a:cs typeface="Arial" panose="020B0604020202020204" pitchFamily="34" charset="0"/>
              </a:rPr>
              <a:t>Progress against SAI PMF strategic outcomes</a:t>
            </a:r>
          </a:p>
        </p:txBody>
      </p:sp>
      <p:sp>
        <p:nvSpPr>
          <p:cNvPr id="3" name="Content Placeholder 2"/>
          <p:cNvSpPr>
            <a:spLocks noGrp="1"/>
          </p:cNvSpPr>
          <p:nvPr>
            <p:ph idx="1"/>
          </p:nvPr>
        </p:nvSpPr>
        <p:spPr>
          <a:xfrm>
            <a:off x="1573551" y="1414020"/>
            <a:ext cx="9173617" cy="4167384"/>
          </a:xfrm>
          <a:ln>
            <a:solidFill>
              <a:schemeClr val="bg1"/>
            </a:solidFill>
          </a:ln>
        </p:spPr>
        <p:txBody>
          <a:bodyPr>
            <a:normAutofit/>
          </a:bodyPr>
          <a:lstStyle/>
          <a:p>
            <a:pPr lvl="0"/>
            <a:endParaRPr lang="en-US" sz="2400" dirty="0">
              <a:solidFill>
                <a:prstClr val="black"/>
              </a:solidFill>
              <a:latin typeface="Arial" panose="020B0604020202020204" pitchFamily="34" charset="0"/>
              <a:cs typeface="Arial" panose="020B0604020202020204" pitchFamily="34" charset="0"/>
            </a:endParaRPr>
          </a:p>
          <a:p>
            <a:endParaRPr lang="en-US" sz="2400" dirty="0">
              <a:solidFill>
                <a:prstClr val="black"/>
              </a:solidFill>
              <a:latin typeface="Arial" panose="020B0604020202020204" pitchFamily="34" charset="0"/>
              <a:ea typeface="+mj-ea"/>
              <a:cs typeface="Arial" panose="020B0604020202020204" pitchFamily="34" charset="0"/>
            </a:endParaRPr>
          </a:p>
          <a:p>
            <a:endParaRPr lang="en-US" sz="2400" dirty="0">
              <a:solidFill>
                <a:prstClr val="black"/>
              </a:solidFill>
              <a:latin typeface="Arial" panose="020B0604020202020204" pitchFamily="34" charset="0"/>
              <a:ea typeface="+mj-ea"/>
              <a:cs typeface="Arial" panose="020B0604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4284" y="5675518"/>
            <a:ext cx="1439030" cy="1002890"/>
          </a:xfrm>
          <a:prstGeom prst="rect">
            <a:avLst/>
          </a:prstGeom>
        </p:spPr>
      </p:pic>
      <p:sp>
        <p:nvSpPr>
          <p:cNvPr id="16" name="AutoShape 2" descr="Progress"/>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AutoShape 4" descr="Progress"/>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8" name="Table 7">
            <a:extLst>
              <a:ext uri="{FF2B5EF4-FFF2-40B4-BE49-F238E27FC236}">
                <a16:creationId xmlns:a16="http://schemas.microsoft.com/office/drawing/2014/main" id="{FE1CB306-B1C4-4B19-98F2-4206CED0989B}"/>
              </a:ext>
            </a:extLst>
          </p:cNvPr>
          <p:cNvGraphicFramePr>
            <a:graphicFrameLocks noGrp="1"/>
          </p:cNvGraphicFramePr>
          <p:nvPr>
            <p:extLst>
              <p:ext uri="{D42A27DB-BD31-4B8C-83A1-F6EECF244321}">
                <p14:modId xmlns:p14="http://schemas.microsoft.com/office/powerpoint/2010/main" val="2537297959"/>
              </p:ext>
            </p:extLst>
          </p:nvPr>
        </p:nvGraphicFramePr>
        <p:xfrm>
          <a:off x="1116281" y="1276596"/>
          <a:ext cx="10497787" cy="3931920"/>
        </p:xfrm>
        <a:graphic>
          <a:graphicData uri="http://schemas.openxmlformats.org/drawingml/2006/table">
            <a:tbl>
              <a:tblPr firstRow="1" bandRow="1">
                <a:tableStyleId>{5C22544A-7EE6-4342-B048-85BDC9FD1C3A}</a:tableStyleId>
              </a:tblPr>
              <a:tblGrid>
                <a:gridCol w="2273486">
                  <a:extLst>
                    <a:ext uri="{9D8B030D-6E8A-4147-A177-3AD203B41FA5}">
                      <a16:colId xmlns:a16="http://schemas.microsoft.com/office/drawing/2014/main" val="617972973"/>
                    </a:ext>
                  </a:extLst>
                </a:gridCol>
                <a:gridCol w="3771056">
                  <a:extLst>
                    <a:ext uri="{9D8B030D-6E8A-4147-A177-3AD203B41FA5}">
                      <a16:colId xmlns:a16="http://schemas.microsoft.com/office/drawing/2014/main" val="871784419"/>
                    </a:ext>
                  </a:extLst>
                </a:gridCol>
                <a:gridCol w="1707644">
                  <a:extLst>
                    <a:ext uri="{9D8B030D-6E8A-4147-A177-3AD203B41FA5}">
                      <a16:colId xmlns:a16="http://schemas.microsoft.com/office/drawing/2014/main" val="4030681355"/>
                    </a:ext>
                  </a:extLst>
                </a:gridCol>
                <a:gridCol w="1358551">
                  <a:extLst>
                    <a:ext uri="{9D8B030D-6E8A-4147-A177-3AD203B41FA5}">
                      <a16:colId xmlns:a16="http://schemas.microsoft.com/office/drawing/2014/main" val="4222061121"/>
                    </a:ext>
                  </a:extLst>
                </a:gridCol>
                <a:gridCol w="1387050">
                  <a:extLst>
                    <a:ext uri="{9D8B030D-6E8A-4147-A177-3AD203B41FA5}">
                      <a16:colId xmlns:a16="http://schemas.microsoft.com/office/drawing/2014/main" val="3563971613"/>
                    </a:ext>
                  </a:extLst>
                </a:gridCol>
              </a:tblGrid>
              <a:tr h="370840">
                <a:tc>
                  <a:txBody>
                    <a:bodyPr/>
                    <a:lstStyle/>
                    <a:p>
                      <a:r>
                        <a:rPr lang="en-US" dirty="0"/>
                        <a:t>SAI PMF Strategic Outcome </a:t>
                      </a:r>
                      <a:endParaRPr lang="nb-NO" dirty="0"/>
                    </a:p>
                  </a:txBody>
                  <a:tcPr>
                    <a:solidFill>
                      <a:schemeClr val="accent1">
                        <a:lumMod val="50000"/>
                      </a:schemeClr>
                    </a:solidFill>
                  </a:tcPr>
                </a:tc>
                <a:tc>
                  <a:txBody>
                    <a:bodyPr/>
                    <a:lstStyle/>
                    <a:p>
                      <a:r>
                        <a:rPr lang="nb-NO" dirty="0" err="1"/>
                        <a:t>Related</a:t>
                      </a:r>
                      <a:r>
                        <a:rPr lang="nb-NO" dirty="0"/>
                        <a:t> </a:t>
                      </a:r>
                      <a:r>
                        <a:rPr lang="nb-NO" dirty="0" err="1"/>
                        <a:t>Outcome</a:t>
                      </a:r>
                      <a:r>
                        <a:rPr lang="nb-NO" dirty="0"/>
                        <a:t> </a:t>
                      </a:r>
                      <a:r>
                        <a:rPr lang="nb-NO" dirty="0" err="1"/>
                        <a:t>Indicator</a:t>
                      </a:r>
                      <a:r>
                        <a:rPr lang="nb-NO" dirty="0"/>
                        <a:t> </a:t>
                      </a:r>
                    </a:p>
                  </a:txBody>
                  <a:tcPr>
                    <a:solidFill>
                      <a:schemeClr val="accent1">
                        <a:lumMod val="50000"/>
                      </a:schemeClr>
                    </a:solidFill>
                  </a:tcPr>
                </a:tc>
                <a:tc>
                  <a:txBody>
                    <a:bodyPr/>
                    <a:lstStyle/>
                    <a:p>
                      <a:r>
                        <a:rPr lang="nb-NO" dirty="0"/>
                        <a:t>Milestone 2019</a:t>
                      </a:r>
                    </a:p>
                  </a:txBody>
                  <a:tcPr>
                    <a:solidFill>
                      <a:schemeClr val="accent1">
                        <a:lumMod val="50000"/>
                      </a:schemeClr>
                    </a:solidFill>
                  </a:tcPr>
                </a:tc>
                <a:tc>
                  <a:txBody>
                    <a:bodyPr/>
                    <a:lstStyle/>
                    <a:p>
                      <a:r>
                        <a:rPr lang="nb-NO" dirty="0" err="1"/>
                        <a:t>Realization</a:t>
                      </a:r>
                      <a:r>
                        <a:rPr lang="nb-NO" dirty="0"/>
                        <a:t> up to </a:t>
                      </a:r>
                      <a:r>
                        <a:rPr lang="nb-NO" dirty="0" err="1"/>
                        <a:t>March</a:t>
                      </a:r>
                      <a:r>
                        <a:rPr lang="nb-NO" dirty="0"/>
                        <a:t> 2019</a:t>
                      </a:r>
                    </a:p>
                  </a:txBody>
                  <a:tcPr>
                    <a:solidFill>
                      <a:schemeClr val="accent1">
                        <a:lumMod val="50000"/>
                      </a:schemeClr>
                    </a:solidFill>
                  </a:tcPr>
                </a:tc>
                <a:tc>
                  <a:txBody>
                    <a:bodyPr/>
                    <a:lstStyle/>
                    <a:p>
                      <a:r>
                        <a:rPr lang="nb-NO" dirty="0"/>
                        <a:t>Outlook end 2019</a:t>
                      </a:r>
                    </a:p>
                  </a:txBody>
                  <a:tcPr>
                    <a:solidFill>
                      <a:schemeClr val="accent1">
                        <a:lumMod val="50000"/>
                      </a:schemeClr>
                    </a:solidFill>
                  </a:tcPr>
                </a:tc>
                <a:extLst>
                  <a:ext uri="{0D108BD9-81ED-4DB2-BD59-A6C34878D82A}">
                    <a16:rowId xmlns:a16="http://schemas.microsoft.com/office/drawing/2014/main" val="1707292014"/>
                  </a:ext>
                </a:extLst>
              </a:tr>
              <a:tr h="370840">
                <a:tc>
                  <a:txBody>
                    <a:bodyPr/>
                    <a:lstStyle/>
                    <a:p>
                      <a:r>
                        <a:rPr lang="en-US" dirty="0"/>
                        <a:t>Outcome 1: Establish SAI PMF as a widely recognized tool in the INTOSAI community</a:t>
                      </a:r>
                      <a:endParaRPr lang="nb-NO" dirty="0"/>
                    </a:p>
                  </a:txBody>
                  <a:tcPr/>
                </a:tc>
                <a:tc>
                  <a:txBody>
                    <a:bodyPr/>
                    <a:lstStyle/>
                    <a:p>
                      <a:r>
                        <a:rPr lang="en-US" dirty="0"/>
                        <a:t>1. Cumulative number of SAIs with a SAI performance report</a:t>
                      </a:r>
                      <a:endParaRPr lang="nb-NO" dirty="0"/>
                    </a:p>
                  </a:txBody>
                  <a:tcPr/>
                </a:tc>
                <a:tc>
                  <a:txBody>
                    <a:bodyPr/>
                    <a:lstStyle/>
                    <a:p>
                      <a:r>
                        <a:rPr lang="nb-NO" dirty="0"/>
                        <a:t>65</a:t>
                      </a:r>
                    </a:p>
                  </a:txBody>
                  <a:tcPr/>
                </a:tc>
                <a:tc>
                  <a:txBody>
                    <a:bodyPr/>
                    <a:lstStyle/>
                    <a:p>
                      <a:r>
                        <a:rPr lang="nb-NO" dirty="0"/>
                        <a:t>56</a:t>
                      </a:r>
                    </a:p>
                  </a:txBody>
                  <a:tcPr>
                    <a:solidFill>
                      <a:schemeClr val="accent6">
                        <a:lumMod val="60000"/>
                        <a:lumOff val="40000"/>
                      </a:schemeClr>
                    </a:solidFill>
                  </a:tcPr>
                </a:tc>
                <a:tc>
                  <a:txBody>
                    <a:bodyPr/>
                    <a:lstStyle/>
                    <a:p>
                      <a:r>
                        <a:rPr lang="nb-NO" dirty="0"/>
                        <a:t>70</a:t>
                      </a:r>
                    </a:p>
                  </a:txBody>
                  <a:tcPr>
                    <a:solidFill>
                      <a:schemeClr val="accent6">
                        <a:lumMod val="60000"/>
                        <a:lumOff val="40000"/>
                      </a:schemeClr>
                    </a:solidFill>
                  </a:tcPr>
                </a:tc>
                <a:extLst>
                  <a:ext uri="{0D108BD9-81ED-4DB2-BD59-A6C34878D82A}">
                    <a16:rowId xmlns:a16="http://schemas.microsoft.com/office/drawing/2014/main" val="434847921"/>
                  </a:ext>
                </a:extLst>
              </a:tr>
              <a:tr h="370840">
                <a:tc rowSpan="2">
                  <a:txBody>
                    <a:bodyPr/>
                    <a:lstStyle/>
                    <a:p>
                      <a:r>
                        <a:rPr lang="en-US" dirty="0"/>
                        <a:t>Outcome 2: High-quality, credible and relevant assessments</a:t>
                      </a:r>
                      <a:endParaRPr lang="nb-NO" dirty="0"/>
                    </a:p>
                  </a:txBody>
                  <a:tcPr/>
                </a:tc>
                <a:tc>
                  <a:txBody>
                    <a:bodyPr/>
                    <a:lstStyle/>
                    <a:p>
                      <a:r>
                        <a:rPr lang="nb-NO" dirty="0"/>
                        <a:t>2. </a:t>
                      </a:r>
                      <a:r>
                        <a:rPr lang="en-US" dirty="0"/>
                        <a:t>% of conducted assessments finalized that includes an IR statement</a:t>
                      </a:r>
                      <a:endParaRPr lang="nb-NO" dirty="0"/>
                    </a:p>
                  </a:txBody>
                  <a:tcPr/>
                </a:tc>
                <a:tc>
                  <a:txBody>
                    <a:bodyPr/>
                    <a:lstStyle/>
                    <a:p>
                      <a:r>
                        <a:rPr lang="nb-NO" dirty="0"/>
                        <a:t>55%</a:t>
                      </a:r>
                    </a:p>
                  </a:txBody>
                  <a:tcPr/>
                </a:tc>
                <a:tc>
                  <a:txBody>
                    <a:bodyPr/>
                    <a:lstStyle/>
                    <a:p>
                      <a:r>
                        <a:rPr lang="nb-NO" dirty="0"/>
                        <a:t>69%</a:t>
                      </a:r>
                    </a:p>
                  </a:txBody>
                  <a:tcPr>
                    <a:solidFill>
                      <a:schemeClr val="accent6">
                        <a:lumMod val="60000"/>
                        <a:lumOff val="40000"/>
                      </a:schemeClr>
                    </a:solidFill>
                  </a:tcPr>
                </a:tc>
                <a:tc>
                  <a:txBody>
                    <a:bodyPr/>
                    <a:lstStyle/>
                    <a:p>
                      <a:r>
                        <a:rPr lang="nb-NO" dirty="0"/>
                        <a:t>70%</a:t>
                      </a:r>
                    </a:p>
                  </a:txBody>
                  <a:tcPr>
                    <a:solidFill>
                      <a:schemeClr val="accent6">
                        <a:lumMod val="60000"/>
                        <a:lumOff val="40000"/>
                      </a:schemeClr>
                    </a:solidFill>
                  </a:tcPr>
                </a:tc>
                <a:extLst>
                  <a:ext uri="{0D108BD9-81ED-4DB2-BD59-A6C34878D82A}">
                    <a16:rowId xmlns:a16="http://schemas.microsoft.com/office/drawing/2014/main" val="969350397"/>
                  </a:ext>
                </a:extLst>
              </a:tr>
              <a:tr h="370840">
                <a:tc vMerge="1">
                  <a:txBody>
                    <a:bodyPr/>
                    <a:lstStyle/>
                    <a:p>
                      <a:endParaRPr lang="nb-NO" dirty="0"/>
                    </a:p>
                  </a:txBody>
                  <a:tcPr/>
                </a:tc>
                <a:tc>
                  <a:txBody>
                    <a:bodyPr/>
                    <a:lstStyle/>
                    <a:p>
                      <a:r>
                        <a:rPr lang="nb-NO" dirty="0"/>
                        <a:t>3. </a:t>
                      </a:r>
                      <a:r>
                        <a:rPr lang="en-US" dirty="0"/>
                        <a:t>% of conducted assessments that are reported as having been used as basis for SAI strategic planning and/or capacity building projects</a:t>
                      </a:r>
                      <a:endParaRPr lang="nb-NO" dirty="0"/>
                    </a:p>
                  </a:txBody>
                  <a:tcPr/>
                </a:tc>
                <a:tc>
                  <a:txBody>
                    <a:bodyPr/>
                    <a:lstStyle/>
                    <a:p>
                      <a:r>
                        <a:rPr lang="nb-NO" dirty="0"/>
                        <a:t>90%</a:t>
                      </a:r>
                    </a:p>
                  </a:txBody>
                  <a:tcPr/>
                </a:tc>
                <a:tc>
                  <a:txBody>
                    <a:bodyPr/>
                    <a:lstStyle/>
                    <a:p>
                      <a:r>
                        <a:rPr lang="en-US" dirty="0"/>
                        <a:t>95%</a:t>
                      </a:r>
                      <a:endParaRPr lang="nb-NO" dirty="0"/>
                    </a:p>
                  </a:txBody>
                  <a:tcPr>
                    <a:solidFill>
                      <a:schemeClr val="accent6">
                        <a:lumMod val="60000"/>
                        <a:lumOff val="40000"/>
                      </a:schemeClr>
                    </a:solidFill>
                  </a:tcPr>
                </a:tc>
                <a:tc>
                  <a:txBody>
                    <a:bodyPr/>
                    <a:lstStyle/>
                    <a:p>
                      <a:r>
                        <a:rPr lang="en-US" dirty="0"/>
                        <a:t>95%</a:t>
                      </a:r>
                      <a:endParaRPr lang="nb-NO" dirty="0"/>
                    </a:p>
                  </a:txBody>
                  <a:tcPr>
                    <a:solidFill>
                      <a:schemeClr val="accent6">
                        <a:lumMod val="60000"/>
                        <a:lumOff val="40000"/>
                      </a:schemeClr>
                    </a:solidFill>
                  </a:tcPr>
                </a:tc>
                <a:extLst>
                  <a:ext uri="{0D108BD9-81ED-4DB2-BD59-A6C34878D82A}">
                    <a16:rowId xmlns:a16="http://schemas.microsoft.com/office/drawing/2014/main" val="3270740982"/>
                  </a:ext>
                </a:extLst>
              </a:tr>
            </a:tbl>
          </a:graphicData>
        </a:graphic>
      </p:graphicFrame>
    </p:spTree>
    <p:extLst>
      <p:ext uri="{BB962C8B-B14F-4D97-AF65-F5344CB8AC3E}">
        <p14:creationId xmlns:p14="http://schemas.microsoft.com/office/powerpoint/2010/main" val="246852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B186E03-78AB-47A6-B922-8660D96AD7F6}"/>
              </a:ext>
            </a:extLst>
          </p:cNvPr>
          <p:cNvSpPr txBox="1"/>
          <p:nvPr/>
        </p:nvSpPr>
        <p:spPr>
          <a:xfrm>
            <a:off x="546266" y="5778456"/>
            <a:ext cx="9476508" cy="369332"/>
          </a:xfrm>
          <a:prstGeom prst="rect">
            <a:avLst/>
          </a:prstGeom>
          <a:noFill/>
        </p:spPr>
        <p:txBody>
          <a:bodyPr wrap="square" rtlCol="0">
            <a:spAutoFit/>
          </a:bodyPr>
          <a:lstStyle/>
          <a:p>
            <a:r>
              <a:rPr lang="en-US" b="1" dirty="0">
                <a:highlight>
                  <a:srgbClr val="008000"/>
                </a:highlight>
              </a:rPr>
              <a:t>Green</a:t>
            </a:r>
            <a:r>
              <a:rPr lang="en-US" dirty="0"/>
              <a:t> – final or published report, </a:t>
            </a:r>
            <a:r>
              <a:rPr lang="en-US" b="1" dirty="0">
                <a:highlight>
                  <a:srgbClr val="0000FF"/>
                </a:highlight>
              </a:rPr>
              <a:t>Blue</a:t>
            </a:r>
            <a:r>
              <a:rPr lang="en-US" dirty="0"/>
              <a:t> – draft report, field work or in IR, </a:t>
            </a:r>
            <a:r>
              <a:rPr lang="en-US" b="1" dirty="0">
                <a:highlight>
                  <a:srgbClr val="FFFF00"/>
                </a:highlight>
              </a:rPr>
              <a:t>yellow</a:t>
            </a:r>
            <a:r>
              <a:rPr lang="en-US" dirty="0"/>
              <a:t> – start up phase</a:t>
            </a:r>
            <a:endParaRPr lang="nb-NO" dirty="0"/>
          </a:p>
        </p:txBody>
      </p:sp>
      <p:pic>
        <p:nvPicPr>
          <p:cNvPr id="4" name="Picture 3">
            <a:extLst>
              <a:ext uri="{FF2B5EF4-FFF2-40B4-BE49-F238E27FC236}">
                <a16:creationId xmlns:a16="http://schemas.microsoft.com/office/drawing/2014/main" id="{B79BED98-D466-4C5F-9925-6C28D30592E1}"/>
              </a:ext>
            </a:extLst>
          </p:cNvPr>
          <p:cNvPicPr>
            <a:picLocks noChangeAspect="1"/>
          </p:cNvPicPr>
          <p:nvPr/>
        </p:nvPicPr>
        <p:blipFill>
          <a:blip r:embed="rId2"/>
          <a:stretch>
            <a:fillRect/>
          </a:stretch>
        </p:blipFill>
        <p:spPr>
          <a:xfrm>
            <a:off x="838199" y="66600"/>
            <a:ext cx="9720533" cy="5772941"/>
          </a:xfrm>
          <a:prstGeom prst="rect">
            <a:avLst/>
          </a:prstGeom>
        </p:spPr>
      </p:pic>
      <p:sp>
        <p:nvSpPr>
          <p:cNvPr id="5" name="Rectangle 4">
            <a:extLst>
              <a:ext uri="{FF2B5EF4-FFF2-40B4-BE49-F238E27FC236}">
                <a16:creationId xmlns:a16="http://schemas.microsoft.com/office/drawing/2014/main" id="{3F6360DE-357C-4346-BB2F-53305A5DA09F}"/>
              </a:ext>
            </a:extLst>
          </p:cNvPr>
          <p:cNvSpPr/>
          <p:nvPr/>
        </p:nvSpPr>
        <p:spPr>
          <a:xfrm>
            <a:off x="9428672" y="232913"/>
            <a:ext cx="1259456" cy="169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17756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7A0689-574C-4FFD-89AB-FF2EF40AC938}"/>
              </a:ext>
            </a:extLst>
          </p:cNvPr>
          <p:cNvSpPr>
            <a:spLocks noGrp="1"/>
          </p:cNvSpPr>
          <p:nvPr>
            <p:ph idx="1"/>
          </p:nvPr>
        </p:nvSpPr>
        <p:spPr>
          <a:xfrm>
            <a:off x="838200" y="1528742"/>
            <a:ext cx="10515600" cy="4351338"/>
          </a:xfrm>
        </p:spPr>
        <p:txBody>
          <a:bodyPr>
            <a:normAutofit/>
          </a:bodyPr>
          <a:lstStyle/>
          <a:p>
            <a:r>
              <a:rPr lang="en-US" dirty="0"/>
              <a:t>First advance course in Peru</a:t>
            </a:r>
          </a:p>
          <a:p>
            <a:r>
              <a:rPr lang="en-US" dirty="0"/>
              <a:t>First independent review workshop</a:t>
            </a:r>
          </a:p>
          <a:p>
            <a:r>
              <a:rPr lang="en-US" dirty="0"/>
              <a:t>Focus on repeat assessments incl. guidance</a:t>
            </a:r>
          </a:p>
          <a:p>
            <a:pPr marL="0" indent="0">
              <a:buNone/>
            </a:pPr>
            <a:endParaRPr lang="en-US" dirty="0"/>
          </a:p>
          <a:p>
            <a:r>
              <a:rPr lang="en-US" b="1" dirty="0"/>
              <a:t>SAI PMF facilitation programs in ASOSAI and as part of SPMR</a:t>
            </a:r>
          </a:p>
          <a:p>
            <a:r>
              <a:rPr lang="en-US" b="1" dirty="0"/>
              <a:t>Work on updating SAI PMF strategy</a:t>
            </a:r>
          </a:p>
          <a:p>
            <a:endParaRPr lang="en-US" dirty="0"/>
          </a:p>
        </p:txBody>
      </p:sp>
      <p:sp>
        <p:nvSpPr>
          <p:cNvPr id="6" name="Title 1">
            <a:extLst>
              <a:ext uri="{FF2B5EF4-FFF2-40B4-BE49-F238E27FC236}">
                <a16:creationId xmlns:a16="http://schemas.microsoft.com/office/drawing/2014/main" id="{E98265B6-AAF3-4A68-84C1-0CE61C208057}"/>
              </a:ext>
            </a:extLst>
          </p:cNvPr>
          <p:cNvSpPr>
            <a:spLocks noGrp="1"/>
          </p:cNvSpPr>
          <p:nvPr>
            <p:ph type="title"/>
          </p:nvPr>
        </p:nvSpPr>
        <p:spPr>
          <a:xfrm>
            <a:off x="2298818" y="365126"/>
            <a:ext cx="9315250" cy="403996"/>
          </a:xfrm>
        </p:spPr>
        <p:txBody>
          <a:bodyPr>
            <a:noAutofit/>
          </a:bodyPr>
          <a:lstStyle/>
          <a:p>
            <a:pPr lvl="0">
              <a:spcBef>
                <a:spcPts val="1000"/>
              </a:spcBef>
            </a:pPr>
            <a:r>
              <a:rPr lang="en-US" sz="4000" b="1" dirty="0">
                <a:solidFill>
                  <a:schemeClr val="bg1"/>
                </a:solidFill>
                <a:ea typeface="+mn-ea"/>
                <a:cs typeface="Arial" panose="020B0604020202020204" pitchFamily="34" charset="0"/>
              </a:rPr>
              <a:t>Major recent developments</a:t>
            </a:r>
          </a:p>
        </p:txBody>
      </p:sp>
    </p:spTree>
    <p:extLst>
      <p:ext uri="{BB962C8B-B14F-4D97-AF65-F5344CB8AC3E}">
        <p14:creationId xmlns:p14="http://schemas.microsoft.com/office/powerpoint/2010/main" val="935949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56D79CF-1A48-40C6-BDC1-DE8C545F563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1D2B0E-AF16-4A89-AD89-4FC7BEDDE1C3}"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27/03/2019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AC888A9E-722D-431B-B0ED-8696400919DE}"/>
              </a:ext>
            </a:extLst>
          </p:cNvPr>
          <p:cNvSpPr>
            <a:spLocks noGrp="1"/>
          </p:cNvSpPr>
          <p:nvPr>
            <p:ph type="title"/>
          </p:nvPr>
        </p:nvSpPr>
        <p:spPr>
          <a:xfrm>
            <a:off x="2298818" y="365126"/>
            <a:ext cx="9315250" cy="403996"/>
          </a:xfrm>
        </p:spPr>
        <p:txBody>
          <a:bodyPr>
            <a:noAutofit/>
          </a:bodyPr>
          <a:lstStyle/>
          <a:p>
            <a:pPr lvl="0">
              <a:spcBef>
                <a:spcPts val="1000"/>
              </a:spcBef>
            </a:pPr>
            <a:r>
              <a:rPr lang="en-US" sz="3600" b="1" dirty="0">
                <a:solidFill>
                  <a:schemeClr val="bg1"/>
                </a:solidFill>
                <a:ea typeface="+mn-ea"/>
                <a:cs typeface="Arial" panose="020B0604020202020204" pitchFamily="34" charset="0"/>
              </a:rPr>
              <a:t>Strategy, Performance Measurement and Reporting program (SPMR)</a:t>
            </a:r>
          </a:p>
        </p:txBody>
      </p:sp>
      <p:graphicFrame>
        <p:nvGraphicFramePr>
          <p:cNvPr id="7" name="Content Placeholder 3">
            <a:extLst>
              <a:ext uri="{FF2B5EF4-FFF2-40B4-BE49-F238E27FC236}">
                <a16:creationId xmlns:a16="http://schemas.microsoft.com/office/drawing/2014/main" id="{8DDA1378-0AF7-436B-8C3A-4151B4968532}"/>
              </a:ext>
            </a:extLst>
          </p:cNvPr>
          <p:cNvGraphicFramePr>
            <a:graphicFrameLocks noGrp="1"/>
          </p:cNvGraphicFramePr>
          <p:nvPr>
            <p:ph idx="1"/>
            <p:extLst>
              <p:ext uri="{D42A27DB-BD31-4B8C-83A1-F6EECF244321}">
                <p14:modId xmlns:p14="http://schemas.microsoft.com/office/powerpoint/2010/main" val="620214579"/>
              </p:ext>
            </p:extLst>
          </p:nvPr>
        </p:nvGraphicFramePr>
        <p:xfrm>
          <a:off x="4252823" y="1992701"/>
          <a:ext cx="7720641" cy="3692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DC645EC5-7709-41C2-98A7-B584AF5CC663}"/>
              </a:ext>
            </a:extLst>
          </p:cNvPr>
          <p:cNvSpPr/>
          <p:nvPr/>
        </p:nvSpPr>
        <p:spPr>
          <a:xfrm>
            <a:off x="533400" y="1440664"/>
            <a:ext cx="6096000" cy="923330"/>
          </a:xfrm>
          <a:prstGeom prst="rect">
            <a:avLst/>
          </a:prstGeom>
        </p:spPr>
        <p:txBody>
          <a:bodyPr>
            <a:spAutoFit/>
          </a:bodyPr>
          <a:lstStyle/>
          <a:p>
            <a:pPr algn="ctr"/>
            <a:r>
              <a:rPr lang="en-US" b="1" dirty="0"/>
              <a:t>The program’s global objective is to have strategically managed SAIs and INTOSAI regions leading to higher performance.</a:t>
            </a:r>
          </a:p>
        </p:txBody>
      </p:sp>
      <p:sp>
        <p:nvSpPr>
          <p:cNvPr id="8" name="TextBox 7">
            <a:extLst>
              <a:ext uri="{FF2B5EF4-FFF2-40B4-BE49-F238E27FC236}">
                <a16:creationId xmlns:a16="http://schemas.microsoft.com/office/drawing/2014/main" id="{55270E13-E711-4CDC-B18A-4653DFAA7CC8}"/>
              </a:ext>
            </a:extLst>
          </p:cNvPr>
          <p:cNvSpPr txBox="1"/>
          <p:nvPr/>
        </p:nvSpPr>
        <p:spPr>
          <a:xfrm>
            <a:off x="460076" y="2480956"/>
            <a:ext cx="4633823" cy="1477328"/>
          </a:xfrm>
          <a:prstGeom prst="rect">
            <a:avLst/>
          </a:prstGeom>
          <a:noFill/>
        </p:spPr>
        <p:txBody>
          <a:bodyPr wrap="square" rtlCol="0">
            <a:spAutoFit/>
          </a:bodyPr>
          <a:lstStyle/>
          <a:p>
            <a:pPr marL="285750" indent="-285750">
              <a:buFont typeface="Arial" panose="020B0604020202020204" pitchFamily="34" charset="0"/>
              <a:buChar char="•"/>
            </a:pPr>
            <a:r>
              <a:rPr lang="nb-NO" dirty="0"/>
              <a:t>5 </a:t>
            </a:r>
            <a:r>
              <a:rPr lang="nb-NO" dirty="0" err="1"/>
              <a:t>year</a:t>
            </a:r>
            <a:r>
              <a:rPr lang="nb-NO" dirty="0"/>
              <a:t> global </a:t>
            </a:r>
            <a:r>
              <a:rPr lang="nb-NO" dirty="0" err="1"/>
              <a:t>programme</a:t>
            </a:r>
            <a:endParaRPr lang="nb-NO" dirty="0"/>
          </a:p>
          <a:p>
            <a:pPr marL="285750" indent="-285750">
              <a:buFont typeface="Arial" panose="020B0604020202020204" pitchFamily="34" charset="0"/>
              <a:buChar char="•"/>
            </a:pPr>
            <a:r>
              <a:rPr lang="nb-NO" dirty="0" err="1"/>
              <a:t>Funded</a:t>
            </a:r>
            <a:r>
              <a:rPr lang="nb-NO" dirty="0"/>
              <a:t> by Swiss Development Cooperation</a:t>
            </a:r>
          </a:p>
          <a:p>
            <a:pPr marL="285750" indent="-285750">
              <a:buFont typeface="Arial" panose="020B0604020202020204" pitchFamily="34" charset="0"/>
              <a:buChar char="•"/>
            </a:pPr>
            <a:r>
              <a:rPr lang="nb-NO" dirty="0"/>
              <a:t>Combination of workshops, </a:t>
            </a:r>
            <a:r>
              <a:rPr lang="nb-NO" dirty="0" err="1"/>
              <a:t>remote</a:t>
            </a:r>
            <a:r>
              <a:rPr lang="nb-NO" dirty="0"/>
              <a:t> and in-country support</a:t>
            </a:r>
          </a:p>
          <a:p>
            <a:pPr marL="285750" indent="-285750">
              <a:buFont typeface="Arial" panose="020B0604020202020204" pitchFamily="34" charset="0"/>
              <a:buChar char="•"/>
            </a:pPr>
            <a:endParaRPr lang="nb-NO" dirty="0"/>
          </a:p>
        </p:txBody>
      </p:sp>
      <p:pic>
        <p:nvPicPr>
          <p:cNvPr id="10" name="Picture 9">
            <a:extLst>
              <a:ext uri="{FF2B5EF4-FFF2-40B4-BE49-F238E27FC236}">
                <a16:creationId xmlns:a16="http://schemas.microsoft.com/office/drawing/2014/main" id="{B08F5439-32F6-4C69-A762-98B3D6358A67}"/>
              </a:ext>
            </a:extLst>
          </p:cNvPr>
          <p:cNvPicPr>
            <a:picLocks noChangeAspect="1"/>
          </p:cNvPicPr>
          <p:nvPr/>
        </p:nvPicPr>
        <p:blipFill>
          <a:blip r:embed="rId7"/>
          <a:stretch>
            <a:fillRect/>
          </a:stretch>
        </p:blipFill>
        <p:spPr>
          <a:xfrm>
            <a:off x="6648091" y="1398375"/>
            <a:ext cx="3356753" cy="1007908"/>
          </a:xfrm>
          <a:prstGeom prst="rect">
            <a:avLst/>
          </a:prstGeom>
        </p:spPr>
      </p:pic>
      <p:sp>
        <p:nvSpPr>
          <p:cNvPr id="11" name="TextBox 10">
            <a:extLst>
              <a:ext uri="{FF2B5EF4-FFF2-40B4-BE49-F238E27FC236}">
                <a16:creationId xmlns:a16="http://schemas.microsoft.com/office/drawing/2014/main" id="{3DB194E3-031C-4309-B4F7-63C8733E8719}"/>
              </a:ext>
            </a:extLst>
          </p:cNvPr>
          <p:cNvSpPr txBox="1"/>
          <p:nvPr/>
        </p:nvSpPr>
        <p:spPr>
          <a:xfrm>
            <a:off x="460075" y="3752663"/>
            <a:ext cx="4633823" cy="1754326"/>
          </a:xfrm>
          <a:prstGeom prst="rect">
            <a:avLst/>
          </a:prstGeom>
          <a:noFill/>
        </p:spPr>
        <p:txBody>
          <a:bodyPr wrap="square" rtlCol="0">
            <a:spAutoFit/>
          </a:bodyPr>
          <a:lstStyle/>
          <a:p>
            <a:pPr marL="285750" indent="-285750">
              <a:buFont typeface="Arial" panose="020B0604020202020204" pitchFamily="34" charset="0"/>
              <a:buChar char="•"/>
            </a:pPr>
            <a:r>
              <a:rPr lang="nb-NO" dirty="0"/>
              <a:t>SPMR Pilots in PASAI and CAROSAI (17 SAIs)</a:t>
            </a:r>
          </a:p>
          <a:p>
            <a:pPr marL="285750" indent="-285750">
              <a:buFont typeface="Arial" panose="020B0604020202020204" pitchFamily="34" charset="0"/>
              <a:buChar char="•"/>
            </a:pPr>
            <a:r>
              <a:rPr lang="nb-NO" dirty="0" err="1"/>
              <a:t>Ongoing</a:t>
            </a:r>
            <a:r>
              <a:rPr lang="nb-NO" dirty="0"/>
              <a:t> in ASOSAI, EUROSAI and AFROSAI-E (20 SAIs)</a:t>
            </a:r>
          </a:p>
          <a:p>
            <a:pPr marL="285750" indent="-285750">
              <a:buFont typeface="Arial" panose="020B0604020202020204" pitchFamily="34" charset="0"/>
              <a:buChar char="•"/>
            </a:pPr>
            <a:r>
              <a:rPr lang="nb-NO" dirty="0" err="1"/>
              <a:t>Planned</a:t>
            </a:r>
            <a:r>
              <a:rPr lang="nb-NO" dirty="0"/>
              <a:t> to start in ARABOSAI, CREFIAF and OLACEFS  later </a:t>
            </a:r>
            <a:r>
              <a:rPr lang="nb-NO" dirty="0" err="1"/>
              <a:t>this</a:t>
            </a:r>
            <a:r>
              <a:rPr lang="nb-NO" dirty="0"/>
              <a:t> </a:t>
            </a:r>
            <a:r>
              <a:rPr lang="nb-NO" dirty="0" err="1"/>
              <a:t>year</a:t>
            </a:r>
            <a:endParaRPr lang="nb-NO" dirty="0"/>
          </a:p>
          <a:p>
            <a:pPr marL="285750" indent="-285750">
              <a:buFont typeface="Arial" panose="020B0604020202020204" pitchFamily="34" charset="0"/>
              <a:buChar char="•"/>
            </a:pPr>
            <a:endParaRPr lang="nb-NO" dirty="0"/>
          </a:p>
        </p:txBody>
      </p:sp>
    </p:spTree>
    <p:extLst>
      <p:ext uri="{BB962C8B-B14F-4D97-AF65-F5344CB8AC3E}">
        <p14:creationId xmlns:p14="http://schemas.microsoft.com/office/powerpoint/2010/main" val="1489190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EB85AA94-7EB6-4F53-8667-9D68C2DD05D4}"/>
              </a:ext>
            </a:extLst>
          </p:cNvPr>
          <p:cNvSpPr>
            <a:spLocks noGrp="1"/>
          </p:cNvSpPr>
          <p:nvPr>
            <p:ph type="title"/>
          </p:nvPr>
        </p:nvSpPr>
        <p:spPr>
          <a:xfrm>
            <a:off x="2298818" y="365126"/>
            <a:ext cx="9315250" cy="403996"/>
          </a:xfrm>
        </p:spPr>
        <p:txBody>
          <a:bodyPr>
            <a:noAutofit/>
          </a:bodyPr>
          <a:lstStyle/>
          <a:p>
            <a:pPr lvl="0">
              <a:spcBef>
                <a:spcPts val="1000"/>
              </a:spcBef>
            </a:pPr>
            <a:r>
              <a:rPr lang="en-US" sz="4000" b="1" dirty="0">
                <a:solidFill>
                  <a:schemeClr val="bg1"/>
                </a:solidFill>
                <a:ea typeface="+mn-ea"/>
                <a:cs typeface="Arial" panose="020B0604020202020204" pitchFamily="34" charset="0"/>
              </a:rPr>
              <a:t>SAI PMF Strategy Update for 2020-2022</a:t>
            </a:r>
          </a:p>
        </p:txBody>
      </p:sp>
      <p:grpSp>
        <p:nvGrpSpPr>
          <p:cNvPr id="29" name="Group 28">
            <a:extLst>
              <a:ext uri="{FF2B5EF4-FFF2-40B4-BE49-F238E27FC236}">
                <a16:creationId xmlns:a16="http://schemas.microsoft.com/office/drawing/2014/main" id="{32B13854-4D0C-4746-82B7-343BAA2DE40E}"/>
              </a:ext>
            </a:extLst>
          </p:cNvPr>
          <p:cNvGrpSpPr/>
          <p:nvPr/>
        </p:nvGrpSpPr>
        <p:grpSpPr>
          <a:xfrm>
            <a:off x="2139374" y="1133358"/>
            <a:ext cx="7308721" cy="5138262"/>
            <a:chOff x="2139374" y="1133358"/>
            <a:chExt cx="7308721" cy="5138262"/>
          </a:xfrm>
        </p:grpSpPr>
        <p:pic>
          <p:nvPicPr>
            <p:cNvPr id="30" name="Picture 29">
              <a:extLst>
                <a:ext uri="{FF2B5EF4-FFF2-40B4-BE49-F238E27FC236}">
                  <a16:creationId xmlns:a16="http://schemas.microsoft.com/office/drawing/2014/main" id="{684F2DFC-EED8-4140-B652-2939BBFB89CE}"/>
                </a:ext>
              </a:extLst>
            </p:cNvPr>
            <p:cNvPicPr>
              <a:picLocks noChangeAspect="1"/>
            </p:cNvPicPr>
            <p:nvPr/>
          </p:nvPicPr>
          <p:blipFill>
            <a:blip r:embed="rId2"/>
            <a:stretch>
              <a:fillRect/>
            </a:stretch>
          </p:blipFill>
          <p:spPr>
            <a:xfrm>
              <a:off x="5068810" y="1133358"/>
              <a:ext cx="1723148" cy="1072005"/>
            </a:xfrm>
            <a:prstGeom prst="rect">
              <a:avLst/>
            </a:prstGeom>
          </p:spPr>
        </p:pic>
        <p:pic>
          <p:nvPicPr>
            <p:cNvPr id="31" name="Picture 30">
              <a:extLst>
                <a:ext uri="{FF2B5EF4-FFF2-40B4-BE49-F238E27FC236}">
                  <a16:creationId xmlns:a16="http://schemas.microsoft.com/office/drawing/2014/main" id="{5B8FF013-0536-418E-B10A-ABFA4CEDD203}"/>
                </a:ext>
              </a:extLst>
            </p:cNvPr>
            <p:cNvPicPr>
              <a:picLocks noChangeAspect="1"/>
            </p:cNvPicPr>
            <p:nvPr/>
          </p:nvPicPr>
          <p:blipFill>
            <a:blip r:embed="rId3"/>
            <a:stretch>
              <a:fillRect/>
            </a:stretch>
          </p:blipFill>
          <p:spPr>
            <a:xfrm>
              <a:off x="7002526" y="3475260"/>
              <a:ext cx="1721740" cy="1811962"/>
            </a:xfrm>
            <a:prstGeom prst="rect">
              <a:avLst/>
            </a:prstGeom>
          </p:spPr>
        </p:pic>
        <p:sp>
          <p:nvSpPr>
            <p:cNvPr id="32" name="Freeform 5">
              <a:extLst>
                <a:ext uri="{FF2B5EF4-FFF2-40B4-BE49-F238E27FC236}">
                  <a16:creationId xmlns:a16="http://schemas.microsoft.com/office/drawing/2014/main" id="{CA012DAD-E8E6-4098-8349-F25298317319}"/>
                </a:ext>
              </a:extLst>
            </p:cNvPr>
            <p:cNvSpPr>
              <a:spLocks/>
            </p:cNvSpPr>
            <p:nvPr/>
          </p:nvSpPr>
          <p:spPr bwMode="auto">
            <a:xfrm>
              <a:off x="6272213" y="2994025"/>
              <a:ext cx="996950" cy="877887"/>
            </a:xfrm>
            <a:custGeom>
              <a:avLst/>
              <a:gdLst>
                <a:gd name="T0" fmla="*/ 252 w 390"/>
                <a:gd name="T1" fmla="*/ 129 h 343"/>
                <a:gd name="T2" fmla="*/ 325 w 390"/>
                <a:gd name="T3" fmla="*/ 183 h 343"/>
                <a:gd name="T4" fmla="*/ 362 w 390"/>
                <a:gd name="T5" fmla="*/ 133 h 343"/>
                <a:gd name="T6" fmla="*/ 390 w 390"/>
                <a:gd name="T7" fmla="*/ 315 h 343"/>
                <a:gd name="T8" fmla="*/ 208 w 390"/>
                <a:gd name="T9" fmla="*/ 343 h 343"/>
                <a:gd name="T10" fmla="*/ 244 w 390"/>
                <a:gd name="T11" fmla="*/ 294 h 343"/>
                <a:gd name="T12" fmla="*/ 172 w 390"/>
                <a:gd name="T13" fmla="*/ 241 h 343"/>
                <a:gd name="T14" fmla="*/ 100 w 390"/>
                <a:gd name="T15" fmla="*/ 303 h 343"/>
                <a:gd name="T16" fmla="*/ 0 w 390"/>
                <a:gd name="T17" fmla="*/ 162 h 343"/>
                <a:gd name="T18" fmla="*/ 119 w 390"/>
                <a:gd name="T19" fmla="*/ 0 h 343"/>
                <a:gd name="T20" fmla="*/ 283 w 390"/>
                <a:gd name="T21" fmla="*/ 53 h 343"/>
                <a:gd name="T22" fmla="*/ 252 w 390"/>
                <a:gd name="T23" fmla="*/ 12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0" h="343">
                  <a:moveTo>
                    <a:pt x="252" y="129"/>
                  </a:moveTo>
                  <a:cubicBezTo>
                    <a:pt x="325" y="183"/>
                    <a:pt x="325" y="183"/>
                    <a:pt x="325" y="183"/>
                  </a:cubicBezTo>
                  <a:cubicBezTo>
                    <a:pt x="362" y="133"/>
                    <a:pt x="362" y="133"/>
                    <a:pt x="362" y="133"/>
                  </a:cubicBezTo>
                  <a:cubicBezTo>
                    <a:pt x="371" y="194"/>
                    <a:pt x="380" y="254"/>
                    <a:pt x="390" y="315"/>
                  </a:cubicBezTo>
                  <a:cubicBezTo>
                    <a:pt x="329" y="325"/>
                    <a:pt x="269" y="334"/>
                    <a:pt x="208" y="343"/>
                  </a:cubicBezTo>
                  <a:cubicBezTo>
                    <a:pt x="244" y="294"/>
                    <a:pt x="244" y="294"/>
                    <a:pt x="244" y="294"/>
                  </a:cubicBezTo>
                  <a:cubicBezTo>
                    <a:pt x="172" y="241"/>
                    <a:pt x="172" y="241"/>
                    <a:pt x="172" y="241"/>
                  </a:cubicBezTo>
                  <a:cubicBezTo>
                    <a:pt x="150" y="264"/>
                    <a:pt x="126" y="284"/>
                    <a:pt x="100" y="303"/>
                  </a:cubicBezTo>
                  <a:cubicBezTo>
                    <a:pt x="0" y="162"/>
                    <a:pt x="0" y="162"/>
                    <a:pt x="0" y="162"/>
                  </a:cubicBezTo>
                  <a:cubicBezTo>
                    <a:pt x="55" y="123"/>
                    <a:pt x="97" y="66"/>
                    <a:pt x="119" y="0"/>
                  </a:cubicBezTo>
                  <a:cubicBezTo>
                    <a:pt x="283" y="53"/>
                    <a:pt x="283" y="53"/>
                    <a:pt x="283" y="53"/>
                  </a:cubicBezTo>
                  <a:cubicBezTo>
                    <a:pt x="275" y="79"/>
                    <a:pt x="264" y="105"/>
                    <a:pt x="252" y="129"/>
                  </a:cubicBezTo>
                  <a:close/>
                </a:path>
              </a:pathLst>
            </a:custGeom>
            <a:solidFill>
              <a:srgbClr val="2059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33" name="Picture 32">
              <a:extLst>
                <a:ext uri="{FF2B5EF4-FFF2-40B4-BE49-F238E27FC236}">
                  <a16:creationId xmlns:a16="http://schemas.microsoft.com/office/drawing/2014/main" id="{640395F1-EE25-40A7-8755-B33DAC9710C3}"/>
                </a:ext>
              </a:extLst>
            </p:cNvPr>
            <p:cNvPicPr>
              <a:picLocks noChangeAspect="1"/>
            </p:cNvPicPr>
            <p:nvPr/>
          </p:nvPicPr>
          <p:blipFill>
            <a:blip r:embed="rId4"/>
            <a:stretch>
              <a:fillRect/>
            </a:stretch>
          </p:blipFill>
          <p:spPr>
            <a:xfrm>
              <a:off x="5847530" y="4433718"/>
              <a:ext cx="1741132" cy="1824404"/>
            </a:xfrm>
            <a:prstGeom prst="rect">
              <a:avLst/>
            </a:prstGeom>
          </p:spPr>
        </p:pic>
        <p:sp>
          <p:nvSpPr>
            <p:cNvPr id="34" name="Freeform 6">
              <a:extLst>
                <a:ext uri="{FF2B5EF4-FFF2-40B4-BE49-F238E27FC236}">
                  <a16:creationId xmlns:a16="http://schemas.microsoft.com/office/drawing/2014/main" id="{077E3058-0C38-4627-BB46-5D1D386F4637}"/>
                </a:ext>
              </a:extLst>
            </p:cNvPr>
            <p:cNvSpPr>
              <a:spLocks/>
            </p:cNvSpPr>
            <p:nvPr/>
          </p:nvSpPr>
          <p:spPr bwMode="auto">
            <a:xfrm>
              <a:off x="5792788" y="3408363"/>
              <a:ext cx="782637" cy="1055687"/>
            </a:xfrm>
            <a:custGeom>
              <a:avLst/>
              <a:gdLst>
                <a:gd name="T0" fmla="*/ 220 w 306"/>
                <a:gd name="T1" fmla="*/ 181 h 412"/>
                <a:gd name="T2" fmla="*/ 247 w 306"/>
                <a:gd name="T3" fmla="*/ 267 h 412"/>
                <a:gd name="T4" fmla="*/ 306 w 306"/>
                <a:gd name="T5" fmla="*/ 249 h 412"/>
                <a:gd name="T6" fmla="*/ 220 w 306"/>
                <a:gd name="T7" fmla="*/ 412 h 412"/>
                <a:gd name="T8" fmla="*/ 57 w 306"/>
                <a:gd name="T9" fmla="*/ 327 h 412"/>
                <a:gd name="T10" fmla="*/ 116 w 306"/>
                <a:gd name="T11" fmla="*/ 308 h 412"/>
                <a:gd name="T12" fmla="*/ 90 w 306"/>
                <a:gd name="T13" fmla="*/ 225 h 412"/>
                <a:gd name="T14" fmla="*/ 0 w 306"/>
                <a:gd name="T15" fmla="*/ 233 h 412"/>
                <a:gd name="T16" fmla="*/ 0 w 306"/>
                <a:gd name="T17" fmla="*/ 60 h 412"/>
                <a:gd name="T18" fmla="*/ 187 w 306"/>
                <a:gd name="T19" fmla="*/ 0 h 412"/>
                <a:gd name="T20" fmla="*/ 287 w 306"/>
                <a:gd name="T21" fmla="*/ 141 h 412"/>
                <a:gd name="T22" fmla="*/ 220 w 306"/>
                <a:gd name="T23" fmla="*/ 181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412">
                  <a:moveTo>
                    <a:pt x="220" y="181"/>
                  </a:moveTo>
                  <a:cubicBezTo>
                    <a:pt x="247" y="267"/>
                    <a:pt x="247" y="267"/>
                    <a:pt x="247" y="267"/>
                  </a:cubicBezTo>
                  <a:cubicBezTo>
                    <a:pt x="306" y="249"/>
                    <a:pt x="306" y="249"/>
                    <a:pt x="306" y="249"/>
                  </a:cubicBezTo>
                  <a:cubicBezTo>
                    <a:pt x="277" y="303"/>
                    <a:pt x="249" y="357"/>
                    <a:pt x="220" y="412"/>
                  </a:cubicBezTo>
                  <a:cubicBezTo>
                    <a:pt x="166" y="383"/>
                    <a:pt x="112" y="355"/>
                    <a:pt x="57" y="327"/>
                  </a:cubicBezTo>
                  <a:cubicBezTo>
                    <a:pt x="116" y="308"/>
                    <a:pt x="116" y="308"/>
                    <a:pt x="116" y="308"/>
                  </a:cubicBezTo>
                  <a:cubicBezTo>
                    <a:pt x="90" y="225"/>
                    <a:pt x="90" y="225"/>
                    <a:pt x="90" y="225"/>
                  </a:cubicBezTo>
                  <a:cubicBezTo>
                    <a:pt x="60" y="230"/>
                    <a:pt x="30" y="233"/>
                    <a:pt x="0" y="233"/>
                  </a:cubicBezTo>
                  <a:cubicBezTo>
                    <a:pt x="0" y="60"/>
                    <a:pt x="0" y="60"/>
                    <a:pt x="0" y="60"/>
                  </a:cubicBezTo>
                  <a:cubicBezTo>
                    <a:pt x="70" y="60"/>
                    <a:pt x="134" y="38"/>
                    <a:pt x="187" y="0"/>
                  </a:cubicBezTo>
                  <a:cubicBezTo>
                    <a:pt x="287" y="141"/>
                    <a:pt x="287" y="141"/>
                    <a:pt x="287" y="141"/>
                  </a:cubicBezTo>
                  <a:cubicBezTo>
                    <a:pt x="266" y="156"/>
                    <a:pt x="243" y="170"/>
                    <a:pt x="220" y="181"/>
                  </a:cubicBezTo>
                  <a:close/>
                </a:path>
              </a:pathLst>
            </a:custGeom>
            <a:solidFill>
              <a:srgbClr val="2668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35" name="Picture 34">
              <a:extLst>
                <a:ext uri="{FF2B5EF4-FFF2-40B4-BE49-F238E27FC236}">
                  <a16:creationId xmlns:a16="http://schemas.microsoft.com/office/drawing/2014/main" id="{8D5D376A-4F61-406D-A073-20AE8D26380B}"/>
                </a:ext>
              </a:extLst>
            </p:cNvPr>
            <p:cNvPicPr>
              <a:picLocks noChangeAspect="1"/>
            </p:cNvPicPr>
            <p:nvPr/>
          </p:nvPicPr>
          <p:blipFill>
            <a:blip r:embed="rId5"/>
            <a:stretch>
              <a:fillRect/>
            </a:stretch>
          </p:blipFill>
          <p:spPr>
            <a:xfrm>
              <a:off x="2852779" y="3489834"/>
              <a:ext cx="1746557" cy="1838080"/>
            </a:xfrm>
            <a:prstGeom prst="rect">
              <a:avLst/>
            </a:prstGeom>
          </p:spPr>
        </p:pic>
        <p:sp>
          <p:nvSpPr>
            <p:cNvPr id="36" name="Freeform 7">
              <a:extLst>
                <a:ext uri="{FF2B5EF4-FFF2-40B4-BE49-F238E27FC236}">
                  <a16:creationId xmlns:a16="http://schemas.microsoft.com/office/drawing/2014/main" id="{C6BC1B9D-FC89-497A-B063-7A7A48C91B0E}"/>
                </a:ext>
              </a:extLst>
            </p:cNvPr>
            <p:cNvSpPr>
              <a:spLocks/>
            </p:cNvSpPr>
            <p:nvPr/>
          </p:nvSpPr>
          <p:spPr bwMode="auto">
            <a:xfrm>
              <a:off x="4348163" y="2994025"/>
              <a:ext cx="971550" cy="885825"/>
            </a:xfrm>
            <a:custGeom>
              <a:avLst/>
              <a:gdLst>
                <a:gd name="T0" fmla="*/ 130 w 380"/>
                <a:gd name="T1" fmla="*/ 137 h 346"/>
                <a:gd name="T2" fmla="*/ 64 w 380"/>
                <a:gd name="T3" fmla="*/ 186 h 346"/>
                <a:gd name="T4" fmla="*/ 28 w 380"/>
                <a:gd name="T5" fmla="*/ 136 h 346"/>
                <a:gd name="T6" fmla="*/ 0 w 380"/>
                <a:gd name="T7" fmla="*/ 318 h 346"/>
                <a:gd name="T8" fmla="*/ 182 w 380"/>
                <a:gd name="T9" fmla="*/ 346 h 346"/>
                <a:gd name="T10" fmla="*/ 146 w 380"/>
                <a:gd name="T11" fmla="*/ 297 h 346"/>
                <a:gd name="T12" fmla="*/ 213 w 380"/>
                <a:gd name="T13" fmla="*/ 248 h 346"/>
                <a:gd name="T14" fmla="*/ 281 w 380"/>
                <a:gd name="T15" fmla="*/ 306 h 346"/>
                <a:gd name="T16" fmla="*/ 380 w 380"/>
                <a:gd name="T17" fmla="*/ 164 h 346"/>
                <a:gd name="T18" fmla="*/ 259 w 380"/>
                <a:gd name="T19" fmla="*/ 0 h 346"/>
                <a:gd name="T20" fmla="*/ 94 w 380"/>
                <a:gd name="T21" fmla="*/ 53 h 346"/>
                <a:gd name="T22" fmla="*/ 130 w 380"/>
                <a:gd name="T23" fmla="*/ 13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0" h="346">
                  <a:moveTo>
                    <a:pt x="130" y="137"/>
                  </a:moveTo>
                  <a:cubicBezTo>
                    <a:pt x="64" y="186"/>
                    <a:pt x="64" y="186"/>
                    <a:pt x="64" y="186"/>
                  </a:cubicBezTo>
                  <a:cubicBezTo>
                    <a:pt x="28" y="136"/>
                    <a:pt x="28" y="136"/>
                    <a:pt x="28" y="136"/>
                  </a:cubicBezTo>
                  <a:cubicBezTo>
                    <a:pt x="19" y="197"/>
                    <a:pt x="9" y="257"/>
                    <a:pt x="0" y="318"/>
                  </a:cubicBezTo>
                  <a:cubicBezTo>
                    <a:pt x="61" y="328"/>
                    <a:pt x="121" y="337"/>
                    <a:pt x="182" y="346"/>
                  </a:cubicBezTo>
                  <a:cubicBezTo>
                    <a:pt x="146" y="297"/>
                    <a:pt x="146" y="297"/>
                    <a:pt x="146" y="297"/>
                  </a:cubicBezTo>
                  <a:cubicBezTo>
                    <a:pt x="213" y="248"/>
                    <a:pt x="213" y="248"/>
                    <a:pt x="213" y="248"/>
                  </a:cubicBezTo>
                  <a:cubicBezTo>
                    <a:pt x="234" y="269"/>
                    <a:pt x="256" y="288"/>
                    <a:pt x="281" y="306"/>
                  </a:cubicBezTo>
                  <a:cubicBezTo>
                    <a:pt x="380" y="164"/>
                    <a:pt x="380" y="164"/>
                    <a:pt x="380" y="164"/>
                  </a:cubicBezTo>
                  <a:cubicBezTo>
                    <a:pt x="324" y="124"/>
                    <a:pt x="281" y="67"/>
                    <a:pt x="259" y="0"/>
                  </a:cubicBezTo>
                  <a:cubicBezTo>
                    <a:pt x="94" y="53"/>
                    <a:pt x="94" y="53"/>
                    <a:pt x="94" y="53"/>
                  </a:cubicBezTo>
                  <a:cubicBezTo>
                    <a:pt x="104" y="82"/>
                    <a:pt x="116" y="110"/>
                    <a:pt x="130" y="137"/>
                  </a:cubicBezTo>
                  <a:close/>
                </a:path>
              </a:pathLst>
            </a:custGeom>
            <a:solidFill>
              <a:srgbClr val="358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37" name="Picture 36">
              <a:extLst>
                <a:ext uri="{FF2B5EF4-FFF2-40B4-BE49-F238E27FC236}">
                  <a16:creationId xmlns:a16="http://schemas.microsoft.com/office/drawing/2014/main" id="{AB0F262C-B924-4212-800A-48D6702519A2}"/>
                </a:ext>
              </a:extLst>
            </p:cNvPr>
            <p:cNvPicPr>
              <a:picLocks noChangeAspect="1"/>
            </p:cNvPicPr>
            <p:nvPr/>
          </p:nvPicPr>
          <p:blipFill>
            <a:blip r:embed="rId6"/>
            <a:stretch>
              <a:fillRect/>
            </a:stretch>
          </p:blipFill>
          <p:spPr>
            <a:xfrm>
              <a:off x="4016679" y="4433718"/>
              <a:ext cx="1746388" cy="1837902"/>
            </a:xfrm>
            <a:prstGeom prst="rect">
              <a:avLst/>
            </a:prstGeom>
          </p:spPr>
        </p:pic>
        <p:sp>
          <p:nvSpPr>
            <p:cNvPr id="38" name="Freeform 8">
              <a:extLst>
                <a:ext uri="{FF2B5EF4-FFF2-40B4-BE49-F238E27FC236}">
                  <a16:creationId xmlns:a16="http://schemas.microsoft.com/office/drawing/2014/main" id="{1C8B1C3C-DC97-462B-9463-3ABDCED089DF}"/>
                </a:ext>
              </a:extLst>
            </p:cNvPr>
            <p:cNvSpPr>
              <a:spLocks/>
            </p:cNvSpPr>
            <p:nvPr/>
          </p:nvSpPr>
          <p:spPr bwMode="auto">
            <a:xfrm>
              <a:off x="5041900" y="3413125"/>
              <a:ext cx="750887" cy="1057275"/>
            </a:xfrm>
            <a:custGeom>
              <a:avLst/>
              <a:gdLst>
                <a:gd name="T0" fmla="*/ 85 w 294"/>
                <a:gd name="T1" fmla="*/ 185 h 413"/>
                <a:gd name="T2" fmla="*/ 59 w 294"/>
                <a:gd name="T3" fmla="*/ 268 h 413"/>
                <a:gd name="T4" fmla="*/ 0 w 294"/>
                <a:gd name="T5" fmla="*/ 250 h 413"/>
                <a:gd name="T6" fmla="*/ 85 w 294"/>
                <a:gd name="T7" fmla="*/ 413 h 413"/>
                <a:gd name="T8" fmla="*/ 248 w 294"/>
                <a:gd name="T9" fmla="*/ 328 h 413"/>
                <a:gd name="T10" fmla="*/ 190 w 294"/>
                <a:gd name="T11" fmla="*/ 309 h 413"/>
                <a:gd name="T12" fmla="*/ 216 w 294"/>
                <a:gd name="T13" fmla="*/ 225 h 413"/>
                <a:gd name="T14" fmla="*/ 294 w 294"/>
                <a:gd name="T15" fmla="*/ 231 h 413"/>
                <a:gd name="T16" fmla="*/ 294 w 294"/>
                <a:gd name="T17" fmla="*/ 58 h 413"/>
                <a:gd name="T18" fmla="*/ 109 w 294"/>
                <a:gd name="T19" fmla="*/ 0 h 413"/>
                <a:gd name="T20" fmla="*/ 10 w 294"/>
                <a:gd name="T21" fmla="*/ 142 h 413"/>
                <a:gd name="T22" fmla="*/ 85 w 294"/>
                <a:gd name="T23" fmla="*/ 18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4" h="413">
                  <a:moveTo>
                    <a:pt x="85" y="185"/>
                  </a:moveTo>
                  <a:cubicBezTo>
                    <a:pt x="59" y="268"/>
                    <a:pt x="59" y="268"/>
                    <a:pt x="59" y="268"/>
                  </a:cubicBezTo>
                  <a:cubicBezTo>
                    <a:pt x="0" y="250"/>
                    <a:pt x="0" y="250"/>
                    <a:pt x="0" y="250"/>
                  </a:cubicBezTo>
                  <a:cubicBezTo>
                    <a:pt x="29" y="304"/>
                    <a:pt x="57" y="358"/>
                    <a:pt x="85" y="413"/>
                  </a:cubicBezTo>
                  <a:cubicBezTo>
                    <a:pt x="140" y="384"/>
                    <a:pt x="194" y="356"/>
                    <a:pt x="248" y="328"/>
                  </a:cubicBezTo>
                  <a:cubicBezTo>
                    <a:pt x="190" y="309"/>
                    <a:pt x="190" y="309"/>
                    <a:pt x="190" y="309"/>
                  </a:cubicBezTo>
                  <a:cubicBezTo>
                    <a:pt x="216" y="225"/>
                    <a:pt x="216" y="225"/>
                    <a:pt x="216" y="225"/>
                  </a:cubicBezTo>
                  <a:cubicBezTo>
                    <a:pt x="242" y="229"/>
                    <a:pt x="268" y="231"/>
                    <a:pt x="294" y="231"/>
                  </a:cubicBezTo>
                  <a:cubicBezTo>
                    <a:pt x="294" y="58"/>
                    <a:pt x="294" y="58"/>
                    <a:pt x="294" y="58"/>
                  </a:cubicBezTo>
                  <a:cubicBezTo>
                    <a:pt x="225" y="58"/>
                    <a:pt x="162" y="37"/>
                    <a:pt x="109" y="0"/>
                  </a:cubicBezTo>
                  <a:cubicBezTo>
                    <a:pt x="10" y="142"/>
                    <a:pt x="10" y="142"/>
                    <a:pt x="10" y="142"/>
                  </a:cubicBezTo>
                  <a:cubicBezTo>
                    <a:pt x="34" y="158"/>
                    <a:pt x="59" y="173"/>
                    <a:pt x="85" y="185"/>
                  </a:cubicBezTo>
                  <a:close/>
                </a:path>
              </a:pathLst>
            </a:custGeom>
            <a:solidFill>
              <a:srgbClr val="2E79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39" name="Picture 38">
              <a:extLst>
                <a:ext uri="{FF2B5EF4-FFF2-40B4-BE49-F238E27FC236}">
                  <a16:creationId xmlns:a16="http://schemas.microsoft.com/office/drawing/2014/main" id="{ABD9892C-CB13-479B-BED2-09E2F60446A7}"/>
                </a:ext>
              </a:extLst>
            </p:cNvPr>
            <p:cNvPicPr>
              <a:picLocks noChangeAspect="1"/>
            </p:cNvPicPr>
            <p:nvPr/>
          </p:nvPicPr>
          <p:blipFill>
            <a:blip r:embed="rId7"/>
            <a:stretch>
              <a:fillRect/>
            </a:stretch>
          </p:blipFill>
          <p:spPr>
            <a:xfrm>
              <a:off x="2139374" y="1901957"/>
              <a:ext cx="1767193" cy="1859797"/>
            </a:xfrm>
            <a:prstGeom prst="rect">
              <a:avLst/>
            </a:prstGeom>
          </p:spPr>
        </p:pic>
        <p:sp>
          <p:nvSpPr>
            <p:cNvPr id="40" name="Freeform 9">
              <a:extLst>
                <a:ext uri="{FF2B5EF4-FFF2-40B4-BE49-F238E27FC236}">
                  <a16:creationId xmlns:a16="http://schemas.microsoft.com/office/drawing/2014/main" id="{B5BACBEA-F8F9-400A-9FBA-848865CFBDC1}"/>
                </a:ext>
              </a:extLst>
            </p:cNvPr>
            <p:cNvSpPr>
              <a:spLocks/>
            </p:cNvSpPr>
            <p:nvPr/>
          </p:nvSpPr>
          <p:spPr bwMode="auto">
            <a:xfrm>
              <a:off x="3983038" y="2297113"/>
              <a:ext cx="1038225" cy="831850"/>
            </a:xfrm>
            <a:custGeom>
              <a:avLst/>
              <a:gdLst>
                <a:gd name="T0" fmla="*/ 219 w 406"/>
                <a:gd name="T1" fmla="*/ 95 h 325"/>
                <a:gd name="T2" fmla="*/ 132 w 406"/>
                <a:gd name="T3" fmla="*/ 91 h 325"/>
                <a:gd name="T4" fmla="*/ 134 w 406"/>
                <a:gd name="T5" fmla="*/ 30 h 325"/>
                <a:gd name="T6" fmla="*/ 0 w 406"/>
                <a:gd name="T7" fmla="*/ 155 h 325"/>
                <a:gd name="T8" fmla="*/ 125 w 406"/>
                <a:gd name="T9" fmla="*/ 290 h 325"/>
                <a:gd name="T10" fmla="*/ 127 w 406"/>
                <a:gd name="T11" fmla="*/ 229 h 325"/>
                <a:gd name="T12" fmla="*/ 217 w 406"/>
                <a:gd name="T13" fmla="*/ 232 h 325"/>
                <a:gd name="T14" fmla="*/ 237 w 406"/>
                <a:gd name="T15" fmla="*/ 325 h 325"/>
                <a:gd name="T16" fmla="*/ 402 w 406"/>
                <a:gd name="T17" fmla="*/ 272 h 325"/>
                <a:gd name="T18" fmla="*/ 386 w 406"/>
                <a:gd name="T19" fmla="*/ 172 h 325"/>
                <a:gd name="T20" fmla="*/ 406 w 406"/>
                <a:gd name="T21" fmla="*/ 60 h 325"/>
                <a:gd name="T22" fmla="*/ 244 w 406"/>
                <a:gd name="T23" fmla="*/ 0 h 325"/>
                <a:gd name="T24" fmla="*/ 219 w 406"/>
                <a:gd name="T25" fmla="*/ 9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6" h="325">
                  <a:moveTo>
                    <a:pt x="219" y="95"/>
                  </a:moveTo>
                  <a:cubicBezTo>
                    <a:pt x="132" y="91"/>
                    <a:pt x="132" y="91"/>
                    <a:pt x="132" y="91"/>
                  </a:cubicBezTo>
                  <a:cubicBezTo>
                    <a:pt x="134" y="30"/>
                    <a:pt x="134" y="30"/>
                    <a:pt x="134" y="30"/>
                  </a:cubicBezTo>
                  <a:cubicBezTo>
                    <a:pt x="89" y="72"/>
                    <a:pt x="45" y="113"/>
                    <a:pt x="0" y="155"/>
                  </a:cubicBezTo>
                  <a:cubicBezTo>
                    <a:pt x="42" y="201"/>
                    <a:pt x="83" y="245"/>
                    <a:pt x="125" y="290"/>
                  </a:cubicBezTo>
                  <a:cubicBezTo>
                    <a:pt x="127" y="229"/>
                    <a:pt x="127" y="229"/>
                    <a:pt x="127" y="229"/>
                  </a:cubicBezTo>
                  <a:cubicBezTo>
                    <a:pt x="217" y="232"/>
                    <a:pt x="217" y="232"/>
                    <a:pt x="217" y="232"/>
                  </a:cubicBezTo>
                  <a:cubicBezTo>
                    <a:pt x="221" y="264"/>
                    <a:pt x="228" y="295"/>
                    <a:pt x="237" y="325"/>
                  </a:cubicBezTo>
                  <a:cubicBezTo>
                    <a:pt x="402" y="272"/>
                    <a:pt x="402" y="272"/>
                    <a:pt x="402" y="272"/>
                  </a:cubicBezTo>
                  <a:cubicBezTo>
                    <a:pt x="392" y="240"/>
                    <a:pt x="386" y="207"/>
                    <a:pt x="386" y="172"/>
                  </a:cubicBezTo>
                  <a:cubicBezTo>
                    <a:pt x="386" y="133"/>
                    <a:pt x="393" y="95"/>
                    <a:pt x="406" y="60"/>
                  </a:cubicBezTo>
                  <a:cubicBezTo>
                    <a:pt x="244" y="0"/>
                    <a:pt x="244" y="0"/>
                    <a:pt x="244" y="0"/>
                  </a:cubicBezTo>
                  <a:cubicBezTo>
                    <a:pt x="233" y="31"/>
                    <a:pt x="224" y="62"/>
                    <a:pt x="219" y="95"/>
                  </a:cubicBezTo>
                  <a:close/>
                </a:path>
              </a:pathLst>
            </a:custGeom>
            <a:solidFill>
              <a:srgbClr val="45A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41" name="Picture 40">
              <a:extLst>
                <a:ext uri="{FF2B5EF4-FFF2-40B4-BE49-F238E27FC236}">
                  <a16:creationId xmlns:a16="http://schemas.microsoft.com/office/drawing/2014/main" id="{56461927-DC79-48D9-8B7D-DA2E88C3511D}"/>
                </a:ext>
              </a:extLst>
            </p:cNvPr>
            <p:cNvPicPr>
              <a:picLocks noChangeAspect="1"/>
            </p:cNvPicPr>
            <p:nvPr/>
          </p:nvPicPr>
          <p:blipFill>
            <a:blip r:embed="rId8"/>
            <a:stretch>
              <a:fillRect/>
            </a:stretch>
          </p:blipFill>
          <p:spPr>
            <a:xfrm>
              <a:off x="7721988" y="1925338"/>
              <a:ext cx="1726107" cy="1816558"/>
            </a:xfrm>
            <a:prstGeom prst="rect">
              <a:avLst/>
            </a:prstGeom>
          </p:spPr>
        </p:pic>
        <p:sp>
          <p:nvSpPr>
            <p:cNvPr id="42" name="Freeform 10">
              <a:extLst>
                <a:ext uri="{FF2B5EF4-FFF2-40B4-BE49-F238E27FC236}">
                  <a16:creationId xmlns:a16="http://schemas.microsoft.com/office/drawing/2014/main" id="{0BADC196-C1E3-48E8-96BF-AED48BCAEE1E}"/>
                </a:ext>
              </a:extLst>
            </p:cNvPr>
            <p:cNvSpPr>
              <a:spLocks/>
            </p:cNvSpPr>
            <p:nvPr/>
          </p:nvSpPr>
          <p:spPr bwMode="auto">
            <a:xfrm>
              <a:off x="6565900" y="2297113"/>
              <a:ext cx="1019175" cy="831850"/>
            </a:xfrm>
            <a:custGeom>
              <a:avLst/>
              <a:gdLst>
                <a:gd name="T0" fmla="*/ 187 w 399"/>
                <a:gd name="T1" fmla="*/ 94 h 325"/>
                <a:gd name="T2" fmla="*/ 266 w 399"/>
                <a:gd name="T3" fmla="*/ 91 h 325"/>
                <a:gd name="T4" fmla="*/ 264 w 399"/>
                <a:gd name="T5" fmla="*/ 30 h 325"/>
                <a:gd name="T6" fmla="*/ 399 w 399"/>
                <a:gd name="T7" fmla="*/ 155 h 325"/>
                <a:gd name="T8" fmla="*/ 274 w 399"/>
                <a:gd name="T9" fmla="*/ 290 h 325"/>
                <a:gd name="T10" fmla="*/ 271 w 399"/>
                <a:gd name="T11" fmla="*/ 229 h 325"/>
                <a:gd name="T12" fmla="*/ 189 w 399"/>
                <a:gd name="T13" fmla="*/ 232 h 325"/>
                <a:gd name="T14" fmla="*/ 168 w 399"/>
                <a:gd name="T15" fmla="*/ 325 h 325"/>
                <a:gd name="T16" fmla="*/ 4 w 399"/>
                <a:gd name="T17" fmla="*/ 272 h 325"/>
                <a:gd name="T18" fmla="*/ 20 w 399"/>
                <a:gd name="T19" fmla="*/ 172 h 325"/>
                <a:gd name="T20" fmla="*/ 0 w 399"/>
                <a:gd name="T21" fmla="*/ 60 h 325"/>
                <a:gd name="T22" fmla="*/ 162 w 399"/>
                <a:gd name="T23" fmla="*/ 0 h 325"/>
                <a:gd name="T24" fmla="*/ 187 w 399"/>
                <a:gd name="T25" fmla="*/ 94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325">
                  <a:moveTo>
                    <a:pt x="187" y="94"/>
                  </a:moveTo>
                  <a:cubicBezTo>
                    <a:pt x="266" y="91"/>
                    <a:pt x="266" y="91"/>
                    <a:pt x="266" y="91"/>
                  </a:cubicBezTo>
                  <a:cubicBezTo>
                    <a:pt x="264" y="30"/>
                    <a:pt x="264" y="30"/>
                    <a:pt x="264" y="30"/>
                  </a:cubicBezTo>
                  <a:cubicBezTo>
                    <a:pt x="309" y="72"/>
                    <a:pt x="354" y="113"/>
                    <a:pt x="399" y="155"/>
                  </a:cubicBezTo>
                  <a:cubicBezTo>
                    <a:pt x="357" y="201"/>
                    <a:pt x="316" y="245"/>
                    <a:pt x="274" y="290"/>
                  </a:cubicBezTo>
                  <a:cubicBezTo>
                    <a:pt x="271" y="229"/>
                    <a:pt x="271" y="229"/>
                    <a:pt x="271" y="229"/>
                  </a:cubicBezTo>
                  <a:cubicBezTo>
                    <a:pt x="189" y="232"/>
                    <a:pt x="189" y="232"/>
                    <a:pt x="189" y="232"/>
                  </a:cubicBezTo>
                  <a:cubicBezTo>
                    <a:pt x="185" y="264"/>
                    <a:pt x="178" y="295"/>
                    <a:pt x="168" y="325"/>
                  </a:cubicBezTo>
                  <a:cubicBezTo>
                    <a:pt x="4" y="272"/>
                    <a:pt x="4" y="272"/>
                    <a:pt x="4" y="272"/>
                  </a:cubicBezTo>
                  <a:cubicBezTo>
                    <a:pt x="14" y="240"/>
                    <a:pt x="20" y="207"/>
                    <a:pt x="20" y="172"/>
                  </a:cubicBezTo>
                  <a:cubicBezTo>
                    <a:pt x="20" y="133"/>
                    <a:pt x="13" y="95"/>
                    <a:pt x="0" y="60"/>
                  </a:cubicBezTo>
                  <a:cubicBezTo>
                    <a:pt x="162" y="0"/>
                    <a:pt x="162" y="0"/>
                    <a:pt x="162" y="0"/>
                  </a:cubicBezTo>
                  <a:cubicBezTo>
                    <a:pt x="173" y="31"/>
                    <a:pt x="181" y="62"/>
                    <a:pt x="187" y="94"/>
                  </a:cubicBezTo>
                  <a:close/>
                </a:path>
              </a:pathLst>
            </a:custGeom>
            <a:solidFill>
              <a:srgbClr val="163E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3" name="TextBox 42">
              <a:extLst>
                <a:ext uri="{FF2B5EF4-FFF2-40B4-BE49-F238E27FC236}">
                  <a16:creationId xmlns:a16="http://schemas.microsoft.com/office/drawing/2014/main" id="{8B7A3899-6F4E-4009-84E0-58F6BDBC05BE}"/>
                </a:ext>
              </a:extLst>
            </p:cNvPr>
            <p:cNvSpPr txBox="1"/>
            <p:nvPr/>
          </p:nvSpPr>
          <p:spPr>
            <a:xfrm>
              <a:off x="4887608" y="2184861"/>
              <a:ext cx="1810358" cy="1323439"/>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66FC1"/>
                  </a:solidFill>
                  <a:effectLst/>
                  <a:uLnTx/>
                  <a:uFillTx/>
                  <a:latin typeface="Calibri" panose="020F0502020204030204"/>
                  <a:ea typeface="+mn-ea"/>
                  <a:cs typeface="+mn-cs"/>
                </a:rPr>
                <a:t>Revised strategy emphasizes</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2000" b="1" i="0" u="none" strike="noStrike" kern="1200" cap="none" spc="0" normalizeH="0" baseline="0" noProof="0" dirty="0">
                <a:ln>
                  <a:noFill/>
                </a:ln>
                <a:solidFill>
                  <a:srgbClr val="366FC1"/>
                </a:solidFill>
                <a:effectLst/>
                <a:uLnTx/>
                <a:uFillTx/>
                <a:latin typeface="Calibri" panose="020F0502020204030204"/>
                <a:ea typeface="+mn-ea"/>
                <a:cs typeface="Arial" panose="020B0604020202020204" pitchFamily="34" charset="0"/>
              </a:endParaRPr>
            </a:p>
          </p:txBody>
        </p:sp>
        <p:sp>
          <p:nvSpPr>
            <p:cNvPr id="44" name="TextBox 43">
              <a:extLst>
                <a:ext uri="{FF2B5EF4-FFF2-40B4-BE49-F238E27FC236}">
                  <a16:creationId xmlns:a16="http://schemas.microsoft.com/office/drawing/2014/main" id="{57C18347-69C8-400D-B740-BE9CC871343F}"/>
                </a:ext>
              </a:extLst>
            </p:cNvPr>
            <p:cNvSpPr txBox="1"/>
            <p:nvPr/>
          </p:nvSpPr>
          <p:spPr>
            <a:xfrm>
              <a:off x="2303982" y="2370190"/>
              <a:ext cx="1583269" cy="92333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err="1">
                  <a:ln>
                    <a:noFill/>
                  </a:ln>
                  <a:solidFill>
                    <a:prstClr val="white"/>
                  </a:solidFill>
                  <a:effectLst/>
                  <a:uLnTx/>
                  <a:uFillTx/>
                  <a:latin typeface="Calibri" panose="020F0502020204030204"/>
                  <a:ea typeface="+mn-ea"/>
                  <a:cs typeface="+mn-cs"/>
                </a:rPr>
                <a:t>Ensuring</a:t>
              </a: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nb-NO" sz="1800" b="0" i="0" u="none" strike="noStrike" kern="1200" cap="none" spc="0" normalizeH="0" baseline="0" noProof="0" dirty="0" err="1">
                  <a:ln>
                    <a:noFill/>
                  </a:ln>
                  <a:solidFill>
                    <a:prstClr val="white"/>
                  </a:solidFill>
                  <a:effectLst/>
                  <a:uLnTx/>
                  <a:uFillTx/>
                  <a:latin typeface="Calibri" panose="020F0502020204030204"/>
                  <a:ea typeface="+mn-ea"/>
                  <a:cs typeface="+mn-cs"/>
                </a:rPr>
                <a:t>quality</a:t>
              </a: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 of </a:t>
              </a:r>
              <a:r>
                <a:rPr kumimoji="0" lang="nb-NO" sz="1800" b="0" i="0" u="none" strike="noStrike" kern="1200" cap="none" spc="0" normalizeH="0" baseline="0" noProof="0" dirty="0" err="1">
                  <a:ln>
                    <a:noFill/>
                  </a:ln>
                  <a:solidFill>
                    <a:prstClr val="white"/>
                  </a:solidFill>
                  <a:effectLst/>
                  <a:uLnTx/>
                  <a:uFillTx/>
                  <a:latin typeface="Calibri" panose="020F0502020204030204"/>
                  <a:ea typeface="+mn-ea"/>
                  <a:cs typeface="+mn-cs"/>
                </a:rPr>
                <a:t>assessments</a:t>
              </a:r>
              <a:endParaRPr kumimoji="0" lang="ar-EG"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5" name="TextBox 44">
              <a:extLst>
                <a:ext uri="{FF2B5EF4-FFF2-40B4-BE49-F238E27FC236}">
                  <a16:creationId xmlns:a16="http://schemas.microsoft.com/office/drawing/2014/main" id="{3E971074-F554-4904-8FC3-474A8BE5065F}"/>
                </a:ext>
              </a:extLst>
            </p:cNvPr>
            <p:cNvSpPr txBox="1"/>
            <p:nvPr/>
          </p:nvSpPr>
          <p:spPr>
            <a:xfrm>
              <a:off x="2921444" y="4110552"/>
              <a:ext cx="1484914" cy="92333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err="1">
                  <a:ln>
                    <a:noFill/>
                  </a:ln>
                  <a:solidFill>
                    <a:prstClr val="white"/>
                  </a:solidFill>
                  <a:effectLst/>
                  <a:uLnTx/>
                  <a:uFillTx/>
                  <a:latin typeface="Calibri" panose="020F0502020204030204"/>
                  <a:ea typeface="+mn-ea"/>
                  <a:cs typeface="+mn-cs"/>
                </a:rPr>
                <a:t>Encouraging</a:t>
              </a: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nb-NO" sz="1800" b="0" i="0" u="none" strike="noStrike" kern="1200" cap="none" spc="0" normalizeH="0" baseline="0" noProof="0" dirty="0" err="1">
                  <a:ln>
                    <a:noFill/>
                  </a:ln>
                  <a:solidFill>
                    <a:prstClr val="white"/>
                  </a:solidFill>
                  <a:effectLst/>
                  <a:uLnTx/>
                  <a:uFillTx/>
                  <a:latin typeface="Calibri" panose="020F0502020204030204"/>
                  <a:ea typeface="+mn-ea"/>
                  <a:cs typeface="+mn-cs"/>
                </a:rPr>
                <a:t>publication</a:t>
              </a: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 of </a:t>
              </a:r>
              <a:r>
                <a:rPr kumimoji="0" lang="nb-NO" sz="1800" b="0" i="0" u="none" strike="noStrike" kern="1200" cap="none" spc="0" normalizeH="0" baseline="0" noProof="0" dirty="0" err="1">
                  <a:ln>
                    <a:noFill/>
                  </a:ln>
                  <a:solidFill>
                    <a:prstClr val="white"/>
                  </a:solidFill>
                  <a:effectLst/>
                  <a:uLnTx/>
                  <a:uFillTx/>
                  <a:latin typeface="Calibri" panose="020F0502020204030204"/>
                  <a:ea typeface="+mn-ea"/>
                  <a:cs typeface="+mn-cs"/>
                </a:rPr>
                <a:t>results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B8595756-B495-4610-AE1C-FE9B65289F3D}"/>
                </a:ext>
              </a:extLst>
            </p:cNvPr>
            <p:cNvSpPr txBox="1"/>
            <p:nvPr/>
          </p:nvSpPr>
          <p:spPr>
            <a:xfrm>
              <a:off x="4257114" y="4766827"/>
              <a:ext cx="1479028" cy="1200329"/>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err="1">
                  <a:ln>
                    <a:noFill/>
                  </a:ln>
                  <a:solidFill>
                    <a:prstClr val="white"/>
                  </a:solidFill>
                  <a:effectLst/>
                  <a:uLnTx/>
                  <a:uFillTx/>
                  <a:latin typeface="Calibri" panose="020F0502020204030204"/>
                  <a:ea typeface="+mn-ea"/>
                  <a:cs typeface="+mn-cs"/>
                </a:rPr>
                <a:t>Awareness-raising</a:t>
              </a: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nb-NO" sz="1800" b="0" i="0" u="none" strike="noStrike" kern="1200" cap="none" spc="0" normalizeH="0" baseline="0" noProof="0" dirty="0" err="1">
                  <a:ln>
                    <a:noFill/>
                  </a:ln>
                  <a:solidFill>
                    <a:prstClr val="white"/>
                  </a:solidFill>
                  <a:effectLst/>
                  <a:uLnTx/>
                  <a:uFillTx/>
                  <a:latin typeface="Calibri" panose="020F0502020204030204"/>
                  <a:ea typeface="+mn-ea"/>
                  <a:cs typeface="+mn-cs"/>
                </a:rPr>
                <a:t>on</a:t>
              </a: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nb-NO" sz="1800" b="0" i="0" u="none" strike="noStrike" kern="1200" cap="none" spc="0" normalizeH="0" baseline="0" noProof="0" dirty="0" err="1">
                  <a:ln>
                    <a:noFill/>
                  </a:ln>
                  <a:solidFill>
                    <a:prstClr val="white"/>
                  </a:solidFill>
                  <a:effectLst/>
                  <a:uLnTx/>
                  <a:uFillTx/>
                  <a:latin typeface="Calibri" panose="020F0502020204030204"/>
                  <a:ea typeface="+mn-ea"/>
                  <a:cs typeface="+mn-cs"/>
                </a:rPr>
                <a:t>costs</a:t>
              </a: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 and </a:t>
              </a:r>
              <a:r>
                <a:rPr kumimoji="0" lang="nb-NO" sz="1800" b="0" i="0" u="none" strike="noStrike" kern="1200" cap="none" spc="0" normalizeH="0" baseline="0" noProof="0" dirty="0" err="1">
                  <a:ln>
                    <a:noFill/>
                  </a:ln>
                  <a:solidFill>
                    <a:prstClr val="white"/>
                  </a:solidFill>
                  <a:effectLst/>
                  <a:uLnTx/>
                  <a:uFillTx/>
                  <a:latin typeface="Calibri" panose="020F0502020204030204"/>
                  <a:ea typeface="+mn-ea"/>
                  <a:cs typeface="+mn-cs"/>
                </a:rPr>
                <a:t>benefits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E37CA510-3A70-499E-A7EE-100B941D6D8A}"/>
                </a:ext>
              </a:extLst>
            </p:cNvPr>
            <p:cNvSpPr txBox="1"/>
            <p:nvPr/>
          </p:nvSpPr>
          <p:spPr>
            <a:xfrm>
              <a:off x="5847530" y="4736453"/>
              <a:ext cx="1541412" cy="1200329"/>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dirty="0">
                  <a:solidFill>
                    <a:prstClr val="white"/>
                  </a:solidFill>
                  <a:latin typeface="Calibri" panose="020F0502020204030204"/>
                </a:rPr>
                <a:t>A</a:t>
              </a:r>
              <a:r>
                <a:rPr lang="nb-NO" dirty="0" err="1">
                  <a:solidFill>
                    <a:prstClr val="white"/>
                  </a:solidFill>
                  <a:latin typeface="Calibri" panose="020F0502020204030204"/>
                </a:rPr>
                <a:t>nticipation</a:t>
              </a:r>
              <a:r>
                <a:rPr lang="nb-NO" dirty="0">
                  <a:solidFill>
                    <a:prstClr val="white"/>
                  </a:solidFill>
                  <a:latin typeface="Calibri" panose="020F0502020204030204"/>
                </a:rPr>
                <a:t> </a:t>
              </a:r>
            </a:p>
            <a:p>
              <a:pPr marL="0" marR="0" lvl="0" indent="0" algn="ctr" defTabSz="914400" rtl="1" eaLnBrk="1" fontAlgn="auto" latinLnBrk="0" hangingPunct="1">
                <a:lnSpc>
                  <a:spcPct val="100000"/>
                </a:lnSpc>
                <a:spcBef>
                  <a:spcPts val="0"/>
                </a:spcBef>
                <a:spcAft>
                  <a:spcPts val="0"/>
                </a:spcAft>
                <a:buClrTx/>
                <a:buSzTx/>
                <a:buFontTx/>
                <a:buNone/>
                <a:tabLst/>
                <a:defRPr/>
              </a:pPr>
              <a:r>
                <a:rPr lang="nb-NO" dirty="0">
                  <a:solidFill>
                    <a:prstClr val="white"/>
                  </a:solidFill>
                  <a:latin typeface="Calibri" panose="020F0502020204030204"/>
                </a:rPr>
                <a:t>of </a:t>
              </a:r>
              <a:r>
                <a:rPr lang="nb-NO" dirty="0" err="1">
                  <a:solidFill>
                    <a:prstClr val="white"/>
                  </a:solidFill>
                  <a:latin typeface="Calibri" panose="020F0502020204030204"/>
                </a:rPr>
                <a:t>revisions</a:t>
              </a:r>
              <a:r>
                <a:rPr lang="nb-NO" dirty="0">
                  <a:solidFill>
                    <a:prstClr val="white"/>
                  </a:solidFill>
                  <a:latin typeface="Calibri" panose="020F0502020204030204"/>
                </a:rPr>
                <a:t> to </a:t>
              </a:r>
              <a:r>
                <a:rPr lang="nb-NO" dirty="0" err="1">
                  <a:solidFill>
                    <a:prstClr val="white"/>
                  </a:solidFill>
                  <a:latin typeface="Calibri" panose="020F0502020204030204"/>
                </a:rPr>
                <a:t>the</a:t>
              </a:r>
              <a:r>
                <a:rPr lang="nb-NO" dirty="0">
                  <a:solidFill>
                    <a:prstClr val="white"/>
                  </a:solidFill>
                  <a:latin typeface="Calibri" panose="020F0502020204030204"/>
                </a:rPr>
                <a:t> </a:t>
              </a:r>
              <a:r>
                <a:rPr lang="nb-NO" dirty="0" err="1">
                  <a:solidFill>
                    <a:prstClr val="white"/>
                  </a:solidFill>
                  <a:latin typeface="Calibri" panose="020F0502020204030204"/>
                </a:rPr>
                <a:t>framework</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E71347DE-255B-4112-B5B6-F067D25EA099}"/>
                </a:ext>
              </a:extLst>
            </p:cNvPr>
            <p:cNvSpPr txBox="1"/>
            <p:nvPr/>
          </p:nvSpPr>
          <p:spPr>
            <a:xfrm>
              <a:off x="7133253" y="3784158"/>
              <a:ext cx="1634647" cy="92333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err="1">
                  <a:ln>
                    <a:noFill/>
                  </a:ln>
                  <a:solidFill>
                    <a:prstClr val="white"/>
                  </a:solidFill>
                  <a:effectLst/>
                  <a:uLnTx/>
                  <a:uFillTx/>
                  <a:latin typeface="Calibri" panose="020F0502020204030204"/>
                  <a:ea typeface="+mn-ea"/>
                  <a:cs typeface="+mn-cs"/>
                </a:rPr>
                <a:t>Stronger</a:t>
              </a: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link to </a:t>
              </a:r>
              <a:r>
                <a:rPr kumimoji="0" lang="nb-NO" sz="1800" b="0" i="0" u="none" strike="noStrike" kern="1200" cap="none" spc="0" normalizeH="0" baseline="0" noProof="0" dirty="0" err="1">
                  <a:ln>
                    <a:noFill/>
                  </a:ln>
                  <a:solidFill>
                    <a:prstClr val="white"/>
                  </a:solidFill>
                  <a:effectLst/>
                  <a:uLnTx/>
                  <a:uFillTx/>
                  <a:latin typeface="Calibri" panose="020F0502020204030204"/>
                  <a:ea typeface="+mn-ea"/>
                  <a:cs typeface="+mn-cs"/>
                </a:rPr>
                <a:t>use</a:t>
              </a: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 of SAI PMF </a:t>
              </a:r>
              <a:r>
                <a:rPr kumimoji="0" lang="nb-NO" sz="1800" b="0" i="0" u="none" strike="noStrike" kern="1200" cap="none" spc="0" normalizeH="0" baseline="0" noProof="0" dirty="0" err="1">
                  <a:ln>
                    <a:noFill/>
                  </a:ln>
                  <a:solidFill>
                    <a:prstClr val="white"/>
                  </a:solidFill>
                  <a:effectLst/>
                  <a:uLnTx/>
                  <a:uFillTx/>
                  <a:latin typeface="Calibri" panose="020F0502020204030204"/>
                  <a:ea typeface="+mn-ea"/>
                  <a:cs typeface="+mn-cs"/>
                </a:rPr>
                <a:t>results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73F2A217-A151-43A3-AE76-BAFDD684A752}"/>
                </a:ext>
              </a:extLst>
            </p:cNvPr>
            <p:cNvSpPr txBox="1"/>
            <p:nvPr/>
          </p:nvSpPr>
          <p:spPr>
            <a:xfrm>
              <a:off x="7738076" y="2418892"/>
              <a:ext cx="1634647" cy="92333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err="1">
                  <a:ln>
                    <a:noFill/>
                  </a:ln>
                  <a:solidFill>
                    <a:prstClr val="white"/>
                  </a:solidFill>
                  <a:effectLst/>
                  <a:uLnTx/>
                  <a:uFillTx/>
                  <a:latin typeface="Calibri" panose="020F0502020204030204"/>
                  <a:ea typeface="+mn-ea"/>
                  <a:cs typeface="+mn-cs"/>
                </a:rPr>
                <a:t>Crtical</a:t>
              </a: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nb-NO" sz="1800" b="0" i="0" u="none" strike="noStrike" kern="1200" cap="none" spc="0" normalizeH="0" baseline="0" noProof="0" dirty="0" err="1">
                  <a:ln>
                    <a:noFill/>
                  </a:ln>
                  <a:solidFill>
                    <a:prstClr val="white"/>
                  </a:solidFill>
                  <a:effectLst/>
                  <a:uLnTx/>
                  <a:uFillTx/>
                  <a:latin typeface="Calibri" panose="020F0502020204030204"/>
                  <a:ea typeface="+mn-ea"/>
                  <a:cs typeface="+mn-cs"/>
                </a:rPr>
                <a:t>mass</a:t>
              </a: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 of SAI PMF </a:t>
              </a:r>
              <a:r>
                <a:rPr kumimoji="0" lang="nb-NO" sz="1800" b="0" i="0" u="none" strike="noStrike" kern="1200" cap="none" spc="0" normalizeH="0" baseline="0" noProof="0" dirty="0" err="1">
                  <a:ln>
                    <a:noFill/>
                  </a:ln>
                  <a:solidFill>
                    <a:prstClr val="white"/>
                  </a:solidFill>
                  <a:effectLst/>
                  <a:uLnTx/>
                  <a:uFillTx/>
                  <a:latin typeface="Calibri" panose="020F0502020204030204"/>
                  <a:ea typeface="+mn-ea"/>
                  <a:cs typeface="+mn-cs"/>
                </a:rPr>
                <a:t>experts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9178959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742</Words>
  <Application>Microsoft Office PowerPoint</Application>
  <PresentationFormat>Widescreen</PresentationFormat>
  <Paragraphs>78</Paragraphs>
  <Slides>6</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Calibri Light</vt:lpstr>
      <vt:lpstr>Times New Roman</vt:lpstr>
      <vt:lpstr>Tema de Office</vt:lpstr>
      <vt:lpstr>7_Tema de Office</vt:lpstr>
      <vt:lpstr>SAI PMF Progress Update                        WGVBS Meeting</vt:lpstr>
      <vt:lpstr>Progress against SAI PMF strategic outcomes</vt:lpstr>
      <vt:lpstr>PowerPoint Presentation</vt:lpstr>
      <vt:lpstr>Major recent developments</vt:lpstr>
      <vt:lpstr>Strategy, Performance Measurement and Reporting program (SPMR)</vt:lpstr>
      <vt:lpstr>SAI PMF Strategy Update for 2020-2022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SAI PMF Progress Update                        Annual INTOSAI CBC Meeting</dc:title>
  <dc:creator>Dafina Dimitrova</dc:creator>
  <cp:lastModifiedBy>Dafina Dimitrova</cp:lastModifiedBy>
  <cp:revision>17</cp:revision>
  <dcterms:created xsi:type="dcterms:W3CDTF">2018-08-30T08:01:26Z</dcterms:created>
  <dcterms:modified xsi:type="dcterms:W3CDTF">2019-03-27T09:16:55Z</dcterms:modified>
</cp:coreProperties>
</file>