
<file path=[Content_Types].xml><?xml version="1.0" encoding="utf-8"?>
<Types xmlns="http://schemas.openxmlformats.org/package/2006/content-types">
  <Default Extension="rels" ContentType="application/vnd.openxmlformats-package.relationships+xml"/>
  <Override PartName="/customXml/itemProps2.xml" ContentType="application/vnd.openxmlformats-officedocument.customXmlPropertie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customXml/itemProps1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677" r:id="rId3"/>
  </p:sldMasterIdLst>
  <p:notesMasterIdLst>
    <p:notesMasterId r:id="rId10"/>
  </p:notesMasterIdLst>
  <p:handoutMasterIdLst>
    <p:handoutMasterId r:id="rId11"/>
  </p:handoutMasterIdLst>
  <p:sldIdLst>
    <p:sldId id="326" r:id="rId4"/>
    <p:sldId id="361" r:id="rId5"/>
    <p:sldId id="358" r:id="rId6"/>
    <p:sldId id="359" r:id="rId7"/>
    <p:sldId id="360" r:id="rId8"/>
    <p:sldId id="357" r:id="rId9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1" name="Jeanette Romkema" initials="JR" lastIdx="7" clrIdx="0">
    <p:extLst>
      <p:ext uri="{19B8F6BF-5375-455C-9EA6-DF929625EA0E}">
        <p15:presenceInfo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userId="S::jeanette@globallearningpartners.com::39add1d7-ccd1-4836-b0d2-8a7258020bf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58025"/>
    <a:srgbClr val="E77033"/>
    <a:srgbClr val="006598"/>
    <a:srgbClr val="005580"/>
    <a:srgbClr val="FC04D9"/>
    <a:srgbClr val="0078B4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008" autoAdjust="0"/>
    <p:restoredTop sz="61131" autoAdjust="0"/>
  </p:normalViewPr>
  <p:slideViewPr>
    <p:cSldViewPr>
      <p:cViewPr varScale="1">
        <p:scale>
          <a:sx n="72" d="100"/>
          <a:sy n="72" d="100"/>
        </p:scale>
        <p:origin x="-17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852524F-FAB8-4850-B198-BD3CFF510A33}" type="datetimeFigureOut">
              <a:rPr lang="en-US" altLang="en-US"/>
              <a:pPr>
                <a:defRPr/>
              </a:pPr>
              <a:t>3/25/19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5C5CD05-4B60-46A5-912C-564EAF23C0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740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7850"/>
            <a:ext cx="51403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5565F76-A061-458D-9075-603BB1497C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3536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565F76-A061-458D-9075-603BB1497C00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9450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565F76-A061-458D-9075-603BB1497C0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565F76-A061-458D-9075-603BB1497C00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25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woosh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700"/>
            <a:ext cx="65532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IBP_logo_rgb_300dp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78012"/>
            <a:ext cx="62484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8"/>
          <p:cNvSpPr txBox="1">
            <a:spLocks noChangeArrowheads="1"/>
          </p:cNvSpPr>
          <p:nvPr userDrawn="1"/>
        </p:nvSpPr>
        <p:spPr bwMode="auto">
          <a:xfrm>
            <a:off x="5029200" y="49530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810000"/>
            <a:ext cx="6400800" cy="457200"/>
          </a:xfrm>
        </p:spPr>
        <p:txBody>
          <a:bodyPr lIns="91440" rIns="9144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400800" cy="457200"/>
          </a:xfrm>
        </p:spPr>
        <p:txBody>
          <a:bodyPr lIns="91440" rIns="91440"/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28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8ADF0-1CE1-412C-AAC0-B6693267B0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509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87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876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0F4CD-92D8-4B03-AD0E-471E3CD31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6261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2B7A5-1AD4-4D2F-B5E0-CB944C0E72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832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9DC2-3627-4603-90C3-46DF74B5AE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173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5BB72-BE87-4A03-9E22-DA0D3974A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419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FDF39-9375-4F65-88B8-422C8D817A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669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9A9E2-3E29-4141-8FB4-DB01FB20CE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66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F9D21-1B8B-49CC-8A1C-7394B632E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858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D4DA3-9306-4585-9DC7-31B22FEB5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9640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1928-E460-4624-BFC4-0C4C2BB87F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296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266B5-7667-478C-9C3D-7D3273E81B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862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swooshe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55451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248400"/>
            <a:ext cx="2667000" cy="3048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558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248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5580"/>
                </a:solidFill>
                <a:ea typeface="Osaka" pitchFamily="-84" charset="-128"/>
              </a:defRPr>
            </a:lvl1pPr>
          </a:lstStyle>
          <a:p>
            <a:pPr>
              <a:defRPr/>
            </a:pPr>
            <a:fld id="{A50D4E4C-5E6D-45F3-B802-128559A66A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0" descr="IBP_logo_rgb_300dpi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08663"/>
            <a:ext cx="37338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14"/>
          <p:cNvSpPr>
            <a:spLocks noChangeShapeType="1"/>
          </p:cNvSpPr>
          <p:nvPr userDrawn="1"/>
        </p:nvSpPr>
        <p:spPr bwMode="auto">
          <a:xfrm>
            <a:off x="8610600" y="6248400"/>
            <a:ext cx="0" cy="304800"/>
          </a:xfrm>
          <a:prstGeom prst="line">
            <a:avLst/>
          </a:prstGeom>
          <a:noFill/>
          <a:ln w="9525">
            <a:solidFill>
              <a:srgbClr val="F5802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charset="0"/>
          <a:ea typeface="Osaka" pitchFamily="48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charset="0"/>
          <a:ea typeface="Osaka" pitchFamily="48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charset="0"/>
          <a:ea typeface="Osaka" pitchFamily="48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charset="0"/>
          <a:ea typeface="Osaka" pitchFamily="48" charset="-128"/>
          <a:cs typeface="Osaka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charset="0"/>
          <a:ea typeface="Osak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charset="0"/>
          <a:ea typeface="Osak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charset="0"/>
          <a:ea typeface="Osak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charset="0"/>
          <a:ea typeface="Osaka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5580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5580"/>
          </a:solidFill>
          <a:latin typeface="+mn-lt"/>
          <a:ea typeface="+mn-ea"/>
          <a:cs typeface="Osak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5580"/>
          </a:solidFill>
          <a:latin typeface="+mn-lt"/>
          <a:ea typeface="+mn-ea"/>
          <a:cs typeface="Osak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5580"/>
          </a:solidFill>
          <a:latin typeface="+mn-lt"/>
          <a:ea typeface="+mn-ea"/>
          <a:cs typeface="Osak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5580"/>
          </a:solidFill>
          <a:latin typeface="+mn-lt"/>
          <a:ea typeface="+mn-ea"/>
          <a:cs typeface="Osak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558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558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558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558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28600" y="1447800"/>
            <a:ext cx="8839200" cy="2590800"/>
          </a:xfrm>
        </p:spPr>
        <p:txBody>
          <a:bodyPr/>
          <a:lstStyle/>
          <a:p>
            <a:pPr algn="ctr"/>
            <a:r>
              <a:rPr lang="en-US" altLang="en-US" sz="32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The International Budget Partnership and Collaboration Opportunities with the WGVBS </a:t>
            </a:r>
            <a:r>
              <a:rPr lang="en-US" altLang="en-US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/>
            </a:r>
            <a:br>
              <a:rPr lang="en-US" altLang="en-US" b="1" dirty="0" smtClean="0">
                <a:solidFill>
                  <a:srgbClr val="E77033"/>
                </a:solidFill>
                <a:latin typeface="Calibri" panose="020F0502020204030204" pitchFamily="34" charset="0"/>
              </a:rPr>
            </a:b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95300" y="3810000"/>
            <a:ext cx="8382000" cy="1242218"/>
          </a:xfrm>
        </p:spPr>
        <p:txBody>
          <a:bodyPr/>
          <a:lstStyle/>
          <a:p>
            <a:pPr marL="0" indent="0" algn="ctr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WGVBS Meeting</a:t>
            </a:r>
          </a:p>
          <a:p>
            <a:pPr marL="0" indent="0" algn="ctr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April 1-2, 2019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3993F2-CA01-450D-9AF1-D4C1075F3AC1}" type="slidenum">
              <a:rPr lang="en-US" altLang="en-US" sz="12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Accountability Ecosystem</a:t>
            </a:r>
            <a:endParaRPr lang="en-GB" dirty="0"/>
          </a:p>
        </p:txBody>
      </p:sp>
      <p:pic>
        <p:nvPicPr>
          <p:cNvPr id="6" name="Content Placeholder 5" descr="Accountability Ecosystem.png"/>
          <p:cNvPicPr>
            <a:picLocks noGrp="1" noChangeAspect="1"/>
          </p:cNvPicPr>
          <p:nvPr>
            <p:ph idx="1"/>
          </p:nvPr>
        </p:nvPicPr>
        <p:blipFill>
          <a:blip r:embed="rId3"/>
          <a:srcRect l="-8238" r="-8238"/>
          <a:stretch>
            <a:fillRect/>
          </a:stretch>
        </p:blipFill>
        <p:spPr>
          <a:xfrm>
            <a:off x="1066800" y="1371600"/>
            <a:ext cx="7696200" cy="4495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www.InternationalBudget.org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C9DC2-3627-4603-90C3-46DF74B5AE0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GB" dirty="0" smtClean="0"/>
              <a:t>How </a:t>
            </a:r>
            <a:r>
              <a:rPr lang="en-GB" dirty="0" err="1" smtClean="0"/>
              <a:t>SAIs</a:t>
            </a:r>
            <a:r>
              <a:rPr lang="en-GB" dirty="0" smtClean="0"/>
              <a:t> can engage with civil society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3810000"/>
          </a:xfrm>
        </p:spPr>
        <p:txBody>
          <a:bodyPr/>
          <a:lstStyle/>
          <a:p>
            <a:r>
              <a:rPr lang="en-GB" dirty="0" smtClean="0"/>
              <a:t>I</a:t>
            </a:r>
            <a:r>
              <a:rPr lang="en-GB" dirty="0" smtClean="0"/>
              <a:t>nvite </a:t>
            </a:r>
            <a:r>
              <a:rPr lang="en-GB" dirty="0" smtClean="0"/>
              <a:t>civil society and citizens to report areas that they should cover in their audits</a:t>
            </a:r>
            <a:r>
              <a:rPr lang="en-GB" dirty="0" smtClean="0"/>
              <a:t> </a:t>
            </a:r>
            <a:endParaRPr lang="en-US" dirty="0" smtClean="0"/>
          </a:p>
          <a:p>
            <a:r>
              <a:rPr lang="en-GB" dirty="0" smtClean="0"/>
              <a:t>D</a:t>
            </a:r>
            <a:r>
              <a:rPr lang="en-GB" dirty="0" smtClean="0"/>
              <a:t>irectly </a:t>
            </a:r>
            <a:r>
              <a:rPr lang="en-GB" dirty="0" smtClean="0"/>
              <a:t>involve civil society and citizens in their </a:t>
            </a:r>
            <a:r>
              <a:rPr lang="en-GB" dirty="0" smtClean="0"/>
              <a:t>audits</a:t>
            </a:r>
          </a:p>
          <a:p>
            <a:r>
              <a:rPr lang="en-GB" dirty="0" smtClean="0"/>
              <a:t>H</a:t>
            </a:r>
            <a:r>
              <a:rPr lang="en-GB" dirty="0" smtClean="0"/>
              <a:t>elp </a:t>
            </a:r>
            <a:r>
              <a:rPr lang="en-GB" dirty="0" smtClean="0"/>
              <a:t>civil society understand their technical audit findings and thereby enable civil society to demand that governments take remedial actions in line with audit </a:t>
            </a:r>
            <a:r>
              <a:rPr lang="en-GB" dirty="0" smtClean="0"/>
              <a:t>recommendations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www.InternationalBudget.org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C9DC2-3627-4603-90C3-46DF74B5AE0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Advancing Audit Accountability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038600"/>
          </a:xfrm>
        </p:spPr>
        <p:txBody>
          <a:bodyPr/>
          <a:lstStyle/>
          <a:p>
            <a:r>
              <a:rPr lang="en-GB" dirty="0" smtClean="0"/>
              <a:t>IBP collaborating with </a:t>
            </a:r>
            <a:r>
              <a:rPr lang="en-GB" dirty="0" err="1" smtClean="0"/>
              <a:t>SAIs</a:t>
            </a:r>
            <a:r>
              <a:rPr lang="en-GB" dirty="0" smtClean="0"/>
              <a:t>, civil society and international partners, such as</a:t>
            </a:r>
            <a:r>
              <a:rPr lang="en-GB" dirty="0" smtClean="0"/>
              <a:t> IDI, GIZ </a:t>
            </a:r>
            <a:r>
              <a:rPr lang="en-GB" dirty="0" smtClean="0"/>
              <a:t>and the UN</a:t>
            </a:r>
            <a:r>
              <a:rPr lang="en-GB" dirty="0" smtClean="0"/>
              <a:t> DESA, </a:t>
            </a:r>
            <a:r>
              <a:rPr lang="en-GB" dirty="0" smtClean="0"/>
              <a:t>to strengthen audit </a:t>
            </a:r>
            <a:r>
              <a:rPr lang="en-GB" dirty="0" smtClean="0"/>
              <a:t>impact </a:t>
            </a:r>
          </a:p>
          <a:p>
            <a:r>
              <a:rPr lang="en-GB" dirty="0" smtClean="0"/>
              <a:t>In diverse countries, </a:t>
            </a:r>
            <a:r>
              <a:rPr lang="en-GB" dirty="0" err="1" smtClean="0"/>
              <a:t>SAIs</a:t>
            </a:r>
            <a:r>
              <a:rPr lang="en-GB" dirty="0" smtClean="0"/>
              <a:t> and civil society are acting collectively to enhance government responsiveness on </a:t>
            </a:r>
            <a:r>
              <a:rPr lang="en-GB" dirty="0" smtClean="0"/>
              <a:t>audits that have been ignored.</a:t>
            </a:r>
            <a:endParaRPr lang="en-US" dirty="0" smtClean="0"/>
          </a:p>
          <a:p>
            <a:r>
              <a:rPr lang="en-US" dirty="0" smtClean="0"/>
              <a:t>We intend to </a:t>
            </a:r>
            <a:r>
              <a:rPr lang="en-GB" dirty="0" smtClean="0"/>
              <a:t>document interventions to </a:t>
            </a:r>
            <a:r>
              <a:rPr lang="en-GB" dirty="0" smtClean="0"/>
              <a:t>address audit recommendations, and </a:t>
            </a:r>
            <a:r>
              <a:rPr lang="en-GB" dirty="0" smtClean="0"/>
              <a:t>lessons for enhancing accountability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www.InternationalBudget.org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C9DC2-3627-4603-90C3-46DF74B5AE0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Strategic Partnership of IDI and IBP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dirty="0" smtClean="0"/>
              <a:t>romote </a:t>
            </a:r>
            <a:r>
              <a:rPr lang="en-US" dirty="0" smtClean="0"/>
              <a:t>learning and produce a focused report drawing on the Open Budget Survey and </a:t>
            </a:r>
            <a:r>
              <a:rPr lang="en-US" dirty="0" err="1" smtClean="0"/>
              <a:t>IDI’s</a:t>
            </a:r>
            <a:r>
              <a:rPr lang="en-US" dirty="0" smtClean="0"/>
              <a:t> Global SAI Stocktaking Report.</a:t>
            </a:r>
            <a:r>
              <a:rPr lang="en-US" dirty="0" smtClean="0"/>
              <a:t> </a:t>
            </a:r>
          </a:p>
          <a:p>
            <a:r>
              <a:rPr lang="en-US" dirty="0" smtClean="0"/>
              <a:t>S</a:t>
            </a:r>
            <a:r>
              <a:rPr lang="en-US" dirty="0" smtClean="0"/>
              <a:t>upport </a:t>
            </a:r>
            <a:r>
              <a:rPr lang="en-US" dirty="0" smtClean="0"/>
              <a:t>the review of country strategies for stakeholder </a:t>
            </a:r>
            <a:r>
              <a:rPr lang="en-US" dirty="0" smtClean="0"/>
              <a:t>engagement</a:t>
            </a:r>
          </a:p>
          <a:p>
            <a:r>
              <a:rPr lang="en-US" dirty="0" smtClean="0"/>
              <a:t>S</a:t>
            </a:r>
            <a:r>
              <a:rPr lang="en-US" dirty="0" smtClean="0"/>
              <a:t>hare </a:t>
            </a:r>
            <a:r>
              <a:rPr lang="en-US" dirty="0" smtClean="0"/>
              <a:t>strategic insights and guidance at the country and international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A</a:t>
            </a:r>
            <a:r>
              <a:rPr lang="en-US" dirty="0" smtClean="0"/>
              <a:t>dvocate </a:t>
            </a:r>
            <a:r>
              <a:rPr lang="en-US" dirty="0" smtClean="0"/>
              <a:t>for independence and an enabling environment for oversight institutions. 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www.InternationalBudget.org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C9DC2-3627-4603-90C3-46DF74B5AE0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www.InternationalBudget.org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C9DC2-3627-4603-90C3-46DF74B5AE0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3074" name="Picture 2" descr="https://lh4.googleusercontent.com/Il84Nx3VioTf-B0Z2CuUdM8EfDM_ZZ4nXVJNJ9AzEjOL2WUn6OReZbrug92AQ6YGQNT7GjlwKJj37HXh5s0KF1n4f_fMnlNrL8Yofx9XPcEj5bM-6ELEXUGxQRpLHfujxWU2kJfc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14401"/>
            <a:ext cx="6459046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4191000"/>
            <a:ext cx="795331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Claire Schouten</a:t>
            </a:r>
          </a:p>
          <a:p>
            <a:pPr algn="ctr"/>
            <a:r>
              <a:rPr lang="en-GB" dirty="0" smtClean="0"/>
              <a:t>International Budget Partnership </a:t>
            </a:r>
            <a:r>
              <a:rPr lang="en-GB" dirty="0" err="1" smtClean="0"/>
              <a:t>cschouten@internationalbudget.org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1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C154C6294634597BCF927ABB9902A" ma:contentTypeVersion="1" ma:contentTypeDescription="Create a new document." ma:contentTypeScope="" ma:versionID="b9a0c62e9db8e75d822509762282ee9e">
  <xsd:schema xmlns:xsd="http://www.w3.org/2001/XMLSchema" xmlns:xs="http://www.w3.org/2001/XMLSchema" xmlns:p="http://schemas.microsoft.com/office/2006/metadata/properties" xmlns:ns3="66cf088a-a97d-4530-9e66-3ad19986902b" targetNamespace="http://schemas.microsoft.com/office/2006/metadata/properties" ma:root="true" ma:fieldsID="63598ad169dd271d2a87e9bb14f9d54c" ns3:_="">
    <xsd:import namespace="66cf088a-a97d-4530-9e66-3ad19986902b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cf088a-a97d-4530-9e66-3ad1998690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CDE74-589A-457C-B152-5EC5A7B168D5}">
  <ds:schemaRefs>
    <ds:schemaRef ds:uri="66cf088a-a97d-4530-9e66-3ad19986902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90FFA1F-F87B-4256-8A15-17BB7B94B8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cf088a-a97d-4530-9e66-3ad1998690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HD:Users:rkilmer:Desktop:Microsoft Office 2004:Templates:Presentations:Designs:Blank Presentation</Template>
  <TotalTime>8767</TotalTime>
  <Words>222</Words>
  <Application>Microsoft Macintosh PowerPoint</Application>
  <PresentationFormat>On-screen Show (4:3)</PresentationFormat>
  <Paragraphs>34</Paragraphs>
  <Slides>6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The International Budget Partnership and Collaboration Opportunities with the WGVBS  </vt:lpstr>
      <vt:lpstr>Accountability Ecosystem</vt:lpstr>
      <vt:lpstr>How SAIs can engage with civil society</vt:lpstr>
      <vt:lpstr>Advancing Audit Accountability</vt:lpstr>
      <vt:lpstr>Strategic Partnership of IDI and IBP</vt:lpstr>
      <vt:lpstr>Slide 6</vt:lpstr>
    </vt:vector>
  </TitlesOfParts>
  <Company>Matrix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Matrix</dc:creator>
  <cp:lastModifiedBy>CLAIRE SCHOUTEN</cp:lastModifiedBy>
  <cp:revision>354</cp:revision>
  <cp:lastPrinted>2014-03-12T15:30:53Z</cp:lastPrinted>
  <dcterms:created xsi:type="dcterms:W3CDTF">2019-03-25T15:05:40Z</dcterms:created>
  <dcterms:modified xsi:type="dcterms:W3CDTF">2019-03-26T01:57:42Z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0x010100E90C154C6294634597BCF927ABB9902A</vt:lpwstr>
  </property>
</Properties>
</file>