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831" r:id="rId5"/>
    <p:sldMasterId id="2147483836" r:id="rId6"/>
    <p:sldMasterId id="2147483841" r:id="rId7"/>
    <p:sldMasterId id="2147483846" r:id="rId8"/>
    <p:sldMasterId id="2147483851" r:id="rId9"/>
    <p:sldMasterId id="2147483856" r:id="rId10"/>
    <p:sldMasterId id="2147483861" r:id="rId11"/>
  </p:sldMasterIdLst>
  <p:notesMasterIdLst>
    <p:notesMasterId r:id="rId24"/>
  </p:notesMasterIdLst>
  <p:handoutMasterIdLst>
    <p:handoutMasterId r:id="rId25"/>
  </p:handoutMasterIdLst>
  <p:sldIdLst>
    <p:sldId id="355" r:id="rId12"/>
    <p:sldId id="314" r:id="rId13"/>
    <p:sldId id="380" r:id="rId14"/>
    <p:sldId id="369" r:id="rId15"/>
    <p:sldId id="372" r:id="rId16"/>
    <p:sldId id="371" r:id="rId17"/>
    <p:sldId id="378" r:id="rId18"/>
    <p:sldId id="373" r:id="rId19"/>
    <p:sldId id="381" r:id="rId20"/>
    <p:sldId id="370" r:id="rId21"/>
    <p:sldId id="375" r:id="rId22"/>
    <p:sldId id="379" r:id="rId2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1094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4201">
          <p15:clr>
            <a:srgbClr val="A4A3A4"/>
          </p15:clr>
        </p15:guide>
        <p15:guide id="7" pos="2880">
          <p15:clr>
            <a:srgbClr val="A4A3A4"/>
          </p15:clr>
        </p15:guide>
        <p15:guide id="8" pos="567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ter, Oliver" initials="C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68" autoAdjust="0"/>
    <p:restoredTop sz="93590" autoAdjust="0"/>
  </p:normalViewPr>
  <p:slideViewPr>
    <p:cSldViewPr>
      <p:cViewPr varScale="1">
        <p:scale>
          <a:sx n="90" d="100"/>
          <a:sy n="90" d="100"/>
        </p:scale>
        <p:origin x="-1560" y="-104"/>
      </p:cViewPr>
      <p:guideLst>
        <p:guide orient="horz" pos="2160"/>
        <p:guide orient="horz" pos="255"/>
        <p:guide orient="horz" pos="1139"/>
        <p:guide orient="horz" pos="1094"/>
        <p:guide orient="horz" pos="4065"/>
        <p:guide orient="horz" pos="4201"/>
        <p:guide pos="2880"/>
        <p:guide pos="567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6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17T15:37:55.446" idx="1">
    <p:pos x="4871" y="1900"/>
    <p:text>peut-etre plus sévère comme critique en anglais qu'en français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8E763-B44F-4E5B-B3DF-A3A3F8F0459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53EE70F-CA9A-473A-BE7A-58DA51759470}">
      <dgm:prSet phldrT="[Texte]"/>
      <dgm:spPr/>
      <dgm:t>
        <a:bodyPr/>
        <a:lstStyle/>
        <a:p>
          <a:r>
            <a:rPr lang="fr-FR" dirty="0" smtClean="0"/>
            <a:t>Planning</a:t>
          </a:r>
          <a:endParaRPr lang="fr-FR" dirty="0"/>
        </a:p>
      </dgm:t>
    </dgm:pt>
    <dgm:pt modelId="{CB29CEE0-5E0F-4A6F-A3DE-62F1F61E29BB}" type="parTrans" cxnId="{4601FDCA-DC70-4A30-857D-BBC807FEDDA6}">
      <dgm:prSet/>
      <dgm:spPr/>
      <dgm:t>
        <a:bodyPr/>
        <a:lstStyle/>
        <a:p>
          <a:endParaRPr lang="fr-FR"/>
        </a:p>
      </dgm:t>
    </dgm:pt>
    <dgm:pt modelId="{6E64B26B-3DA3-436C-95F5-B307C689E4A6}" type="sibTrans" cxnId="{4601FDCA-DC70-4A30-857D-BBC807FEDDA6}">
      <dgm:prSet/>
      <dgm:spPr/>
      <dgm:t>
        <a:bodyPr/>
        <a:lstStyle/>
        <a:p>
          <a:endParaRPr lang="fr-FR"/>
        </a:p>
      </dgm:t>
    </dgm:pt>
    <dgm:pt modelId="{23117194-9DE6-4DDE-A523-A0B4B425EC49}">
      <dgm:prSet/>
      <dgm:spPr/>
      <dgm:t>
        <a:bodyPr/>
        <a:lstStyle/>
        <a:p>
          <a:r>
            <a:rPr lang="fr-FR" dirty="0" err="1" smtClean="0"/>
            <a:t>Implementation</a:t>
          </a:r>
          <a:r>
            <a:rPr lang="fr-FR" dirty="0" smtClean="0"/>
            <a:t> of the SMQ</a:t>
          </a:r>
          <a:endParaRPr lang="fr-FR" dirty="0"/>
        </a:p>
      </dgm:t>
    </dgm:pt>
    <dgm:pt modelId="{C651632D-9773-4277-B27E-4DDC3FE6B1B3}" type="parTrans" cxnId="{08A6AD7C-C0DC-4150-A254-622EB78F8D2D}">
      <dgm:prSet/>
      <dgm:spPr/>
      <dgm:t>
        <a:bodyPr/>
        <a:lstStyle/>
        <a:p>
          <a:endParaRPr lang="fr-FR"/>
        </a:p>
      </dgm:t>
    </dgm:pt>
    <dgm:pt modelId="{70D614AC-E038-41C1-A5BD-A0F810435E28}" type="sibTrans" cxnId="{08A6AD7C-C0DC-4150-A254-622EB78F8D2D}">
      <dgm:prSet/>
      <dgm:spPr/>
      <dgm:t>
        <a:bodyPr/>
        <a:lstStyle/>
        <a:p>
          <a:endParaRPr lang="fr-FR"/>
        </a:p>
      </dgm:t>
    </dgm:pt>
    <dgm:pt modelId="{A34E871F-748E-4185-9376-DBDEFB5DAF0E}">
      <dgm:prSet/>
      <dgm:spPr/>
      <dgm:t>
        <a:bodyPr/>
        <a:lstStyle/>
        <a:p>
          <a:r>
            <a:rPr lang="fr-FR" dirty="0" smtClean="0"/>
            <a:t>Certification Audit</a:t>
          </a:r>
          <a:endParaRPr lang="fr-FR" dirty="0"/>
        </a:p>
      </dgm:t>
    </dgm:pt>
    <dgm:pt modelId="{3A234CB7-B2A1-44C3-97BB-BBA3D4BAA593}" type="parTrans" cxnId="{91E46FF8-82CA-4FF8-8C1C-3919354AB6FD}">
      <dgm:prSet/>
      <dgm:spPr/>
      <dgm:t>
        <a:bodyPr/>
        <a:lstStyle/>
        <a:p>
          <a:endParaRPr lang="fr-FR"/>
        </a:p>
      </dgm:t>
    </dgm:pt>
    <dgm:pt modelId="{FFD3699B-6C1A-4181-B293-49FE4973999A}" type="sibTrans" cxnId="{91E46FF8-82CA-4FF8-8C1C-3919354AB6FD}">
      <dgm:prSet/>
      <dgm:spPr/>
      <dgm:t>
        <a:bodyPr/>
        <a:lstStyle/>
        <a:p>
          <a:endParaRPr lang="fr-FR"/>
        </a:p>
      </dgm:t>
    </dgm:pt>
    <dgm:pt modelId="{A50D397E-89D4-4C67-BEAA-A4F4B3140ED6}">
      <dgm:prSet/>
      <dgm:spPr/>
      <dgm:t>
        <a:bodyPr/>
        <a:lstStyle/>
        <a:p>
          <a:r>
            <a:rPr lang="fr-FR" dirty="0" err="1" smtClean="0"/>
            <a:t>Follow</a:t>
          </a:r>
          <a:r>
            <a:rPr lang="fr-FR" dirty="0" smtClean="0"/>
            <a:t>-up</a:t>
          </a:r>
          <a:endParaRPr lang="fr-FR" dirty="0"/>
        </a:p>
      </dgm:t>
    </dgm:pt>
    <dgm:pt modelId="{9650B9C5-0540-466E-96C7-A5FEE6A4421B}" type="parTrans" cxnId="{0FF3B5F4-FF25-4B0B-AC5D-BAFA6EA9E8BC}">
      <dgm:prSet/>
      <dgm:spPr/>
      <dgm:t>
        <a:bodyPr/>
        <a:lstStyle/>
        <a:p>
          <a:endParaRPr lang="fr-FR"/>
        </a:p>
      </dgm:t>
    </dgm:pt>
    <dgm:pt modelId="{A5BF2EE6-74C0-4EF9-A093-832BB7280373}" type="sibTrans" cxnId="{0FF3B5F4-FF25-4B0B-AC5D-BAFA6EA9E8BC}">
      <dgm:prSet/>
      <dgm:spPr/>
      <dgm:t>
        <a:bodyPr/>
        <a:lstStyle/>
        <a:p>
          <a:endParaRPr lang="fr-FR"/>
        </a:p>
      </dgm:t>
    </dgm:pt>
    <dgm:pt modelId="{A8C2CEDD-341A-4E57-96F1-E62122C234AA}">
      <dgm:prSet/>
      <dgm:spPr/>
      <dgm:t>
        <a:bodyPr/>
        <a:lstStyle/>
        <a:p>
          <a:pPr algn="ctr"/>
          <a:r>
            <a:rPr lang="fr-FR" dirty="0" smtClean="0"/>
            <a:t> Conception of the SMQ</a:t>
          </a:r>
          <a:endParaRPr lang="fr-FR" dirty="0"/>
        </a:p>
      </dgm:t>
    </dgm:pt>
    <dgm:pt modelId="{8B80F47E-7543-496B-B63F-79381CEF6D74}" type="parTrans" cxnId="{9EE8B7B6-CD6A-4CC1-B49D-8E49BAAB7E93}">
      <dgm:prSet/>
      <dgm:spPr/>
      <dgm:t>
        <a:bodyPr/>
        <a:lstStyle/>
        <a:p>
          <a:endParaRPr lang="fr-FR"/>
        </a:p>
      </dgm:t>
    </dgm:pt>
    <dgm:pt modelId="{E39F96B1-B6FA-4D00-98F4-6AE39B49A722}" type="sibTrans" cxnId="{9EE8B7B6-CD6A-4CC1-B49D-8E49BAAB7E93}">
      <dgm:prSet/>
      <dgm:spPr/>
      <dgm:t>
        <a:bodyPr/>
        <a:lstStyle/>
        <a:p>
          <a:endParaRPr lang="fr-FR"/>
        </a:p>
      </dgm:t>
    </dgm:pt>
    <dgm:pt modelId="{4A8A3DFF-2AC3-458D-90DD-55D6F3C01342}">
      <dgm:prSet/>
      <dgm:spPr/>
      <dgm:t>
        <a:bodyPr/>
        <a:lstStyle/>
        <a:p>
          <a:pPr algn="ctr"/>
          <a:r>
            <a:rPr lang="fr-FR" dirty="0" smtClean="0"/>
            <a:t> </a:t>
          </a:r>
          <a:r>
            <a:rPr lang="fr-FR" dirty="0" err="1" smtClean="0"/>
            <a:t>Mock</a:t>
          </a:r>
          <a:r>
            <a:rPr lang="fr-FR" dirty="0" smtClean="0"/>
            <a:t> Audit</a:t>
          </a:r>
          <a:endParaRPr lang="fr-FR" dirty="0"/>
        </a:p>
      </dgm:t>
    </dgm:pt>
    <dgm:pt modelId="{29661EAC-7F26-4BCE-AC5A-57A3CB577AC0}" type="parTrans" cxnId="{3CB157CA-13FA-40AF-9048-42BBBEF86CB3}">
      <dgm:prSet/>
      <dgm:spPr/>
      <dgm:t>
        <a:bodyPr/>
        <a:lstStyle/>
        <a:p>
          <a:endParaRPr lang="fr-FR"/>
        </a:p>
      </dgm:t>
    </dgm:pt>
    <dgm:pt modelId="{784C67AC-9C5E-4B5D-ADF2-5836527B7B84}" type="sibTrans" cxnId="{3CB157CA-13FA-40AF-9048-42BBBEF86CB3}">
      <dgm:prSet/>
      <dgm:spPr/>
      <dgm:t>
        <a:bodyPr/>
        <a:lstStyle/>
        <a:p>
          <a:endParaRPr lang="fr-FR"/>
        </a:p>
      </dgm:t>
    </dgm:pt>
    <dgm:pt modelId="{7D8380DE-D684-430C-82B8-5A9F0AFE7DCE}">
      <dgm:prSet phldrT="[Texte]"/>
      <dgm:spPr/>
      <dgm:t>
        <a:bodyPr/>
        <a:lstStyle/>
        <a:p>
          <a:r>
            <a:rPr lang="fr-FR" dirty="0" smtClean="0"/>
            <a:t>Initialisation</a:t>
          </a:r>
          <a:endParaRPr lang="fr-FR" dirty="0"/>
        </a:p>
      </dgm:t>
    </dgm:pt>
    <dgm:pt modelId="{B1C70752-D801-4953-9371-FA014808C028}" type="sibTrans" cxnId="{D12A14C0-D184-4DA1-9758-D05668C0B133}">
      <dgm:prSet/>
      <dgm:spPr/>
      <dgm:t>
        <a:bodyPr/>
        <a:lstStyle/>
        <a:p>
          <a:endParaRPr lang="fr-FR"/>
        </a:p>
      </dgm:t>
    </dgm:pt>
    <dgm:pt modelId="{E5F80DAB-C9D5-43C8-994F-25A09D9CDE0D}" type="parTrans" cxnId="{D12A14C0-D184-4DA1-9758-D05668C0B133}">
      <dgm:prSet/>
      <dgm:spPr/>
      <dgm:t>
        <a:bodyPr/>
        <a:lstStyle/>
        <a:p>
          <a:endParaRPr lang="fr-FR"/>
        </a:p>
      </dgm:t>
    </dgm:pt>
    <dgm:pt modelId="{4D59C27A-9357-4DE5-9793-D7FC7091A12C}" type="pres">
      <dgm:prSet presAssocID="{BD78E763-B44F-4E5B-B3DF-A3A3F8F04591}" presName="Name0" presStyleCnt="0">
        <dgm:presLayoutVars>
          <dgm:dir/>
          <dgm:animLvl val="lvl"/>
          <dgm:resizeHandles val="exact"/>
        </dgm:presLayoutVars>
      </dgm:prSet>
      <dgm:spPr/>
    </dgm:pt>
    <dgm:pt modelId="{AD607D50-72BC-4B79-898E-A37DC155D2EF}" type="pres">
      <dgm:prSet presAssocID="{7D8380DE-D684-430C-82B8-5A9F0AFE7DCE}" presName="parTxOnly" presStyleLbl="node1" presStyleIdx="0" presStyleCnt="7" custLinFactX="12819" custLinFactNeighborX="100000" custLinFactNeighborY="2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12C58B-5E2B-4677-9C5E-9561AD7FA110}" type="pres">
      <dgm:prSet presAssocID="{B1C70752-D801-4953-9371-FA014808C028}" presName="parTxOnlySpace" presStyleCnt="0"/>
      <dgm:spPr/>
    </dgm:pt>
    <dgm:pt modelId="{4E3C5C04-BF28-44CE-97BA-C300FB293D0F}" type="pres">
      <dgm:prSet presAssocID="{553EE70F-CA9A-473A-BE7A-58DA51759470}" presName="parTxOnly" presStyleLbl="node1" presStyleIdx="1" presStyleCnt="7" custLinFactX="6185" custLinFactNeighborX="100000" custLinFactNeighborY="2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2DEA55-27F0-43D8-A06B-970F3ABA052A}" type="pres">
      <dgm:prSet presAssocID="{6E64B26B-3DA3-436C-95F5-B307C689E4A6}" presName="parTxOnlySpace" presStyleCnt="0"/>
      <dgm:spPr/>
    </dgm:pt>
    <dgm:pt modelId="{5B42B1F6-A906-4067-99B7-AA49D0A6C041}" type="pres">
      <dgm:prSet presAssocID="{A8C2CEDD-341A-4E57-96F1-E62122C234AA}" presName="parTxOnly" presStyleLbl="node1" presStyleIdx="2" presStyleCnt="7" custLinFactNeighborX="92450" custLinFactNeighborY="2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76DB93-1B42-4166-8A28-347D97D76198}" type="pres">
      <dgm:prSet presAssocID="{E39F96B1-B6FA-4D00-98F4-6AE39B49A722}" presName="parTxOnlySpace" presStyleCnt="0"/>
      <dgm:spPr/>
    </dgm:pt>
    <dgm:pt modelId="{BA790D2F-7663-4124-B7AA-E29A89413826}" type="pres">
      <dgm:prSet presAssocID="{23117194-9DE6-4DDE-A523-A0B4B425EC49}" presName="parTxOnly" presStyleLbl="node1" presStyleIdx="3" presStyleCnt="7" custLinFactNeighborX="34875" custLinFactNeighborY="34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992DDB-FFB2-4983-A3EE-CC86D9E02DE4}" type="pres">
      <dgm:prSet presAssocID="{70D614AC-E038-41C1-A5BD-A0F810435E28}" presName="parTxOnlySpace" presStyleCnt="0"/>
      <dgm:spPr/>
    </dgm:pt>
    <dgm:pt modelId="{A8C22959-4157-4BFA-BF6C-3491270842D9}" type="pres">
      <dgm:prSet presAssocID="{4A8A3DFF-2AC3-458D-90DD-55D6F3C01342}" presName="parTxOnly" presStyleLbl="node1" presStyleIdx="4" presStyleCnt="7" custLinFactNeighborX="-32472" custLinFactNeighborY="2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BDC5EB-B475-4B2C-ABBA-3E5B9C52722E}" type="pres">
      <dgm:prSet presAssocID="{784C67AC-9C5E-4B5D-ADF2-5836527B7B84}" presName="parTxOnlySpace" presStyleCnt="0"/>
      <dgm:spPr/>
    </dgm:pt>
    <dgm:pt modelId="{58C9F812-A109-437B-A744-8DB25A6C5A78}" type="pres">
      <dgm:prSet presAssocID="{A34E871F-748E-4185-9376-DBDEFB5DAF0E}" presName="parTxOnly" presStyleLbl="node1" presStyleIdx="5" presStyleCnt="7" custLinFactX="-187" custLinFactNeighborX="-100000" custLinFactNeighborY="2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4ACB29-1C9F-4602-9EE1-2F37D9B5C583}" type="pres">
      <dgm:prSet presAssocID="{FFD3699B-6C1A-4181-B293-49FE4973999A}" presName="parTxOnlySpace" presStyleCnt="0"/>
      <dgm:spPr/>
    </dgm:pt>
    <dgm:pt modelId="{0F97F1D7-4BE4-4642-8D3F-6B3458C03D1C}" type="pres">
      <dgm:prSet presAssocID="{A50D397E-89D4-4C67-BEAA-A4F4B3140ED6}" presName="parTxOnly" presStyleLbl="node1" presStyleIdx="6" presStyleCnt="7" custLinFactX="-5738" custLinFactNeighborX="-100000" custLinFactNeighborY="2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601FDCA-DC70-4A30-857D-BBC807FEDDA6}" srcId="{BD78E763-B44F-4E5B-B3DF-A3A3F8F04591}" destId="{553EE70F-CA9A-473A-BE7A-58DA51759470}" srcOrd="1" destOrd="0" parTransId="{CB29CEE0-5E0F-4A6F-A3DE-62F1F61E29BB}" sibTransId="{6E64B26B-3DA3-436C-95F5-B307C689E4A6}"/>
    <dgm:cxn modelId="{0FF3B5F4-FF25-4B0B-AC5D-BAFA6EA9E8BC}" srcId="{BD78E763-B44F-4E5B-B3DF-A3A3F8F04591}" destId="{A50D397E-89D4-4C67-BEAA-A4F4B3140ED6}" srcOrd="6" destOrd="0" parTransId="{9650B9C5-0540-466E-96C7-A5FEE6A4421B}" sibTransId="{A5BF2EE6-74C0-4EF9-A093-832BB7280373}"/>
    <dgm:cxn modelId="{DB10BAAB-9209-4565-9DD5-4912F941C73B}" type="presOf" srcId="{A50D397E-89D4-4C67-BEAA-A4F4B3140ED6}" destId="{0F97F1D7-4BE4-4642-8D3F-6B3458C03D1C}" srcOrd="0" destOrd="0" presId="urn:microsoft.com/office/officeart/2005/8/layout/chevron1"/>
    <dgm:cxn modelId="{EDC9933F-BA82-4AD7-928D-E3D922AEDA48}" type="presOf" srcId="{7D8380DE-D684-430C-82B8-5A9F0AFE7DCE}" destId="{AD607D50-72BC-4B79-898E-A37DC155D2EF}" srcOrd="0" destOrd="0" presId="urn:microsoft.com/office/officeart/2005/8/layout/chevron1"/>
    <dgm:cxn modelId="{A5474446-AA9C-4D87-A562-8B8934A0451D}" type="presOf" srcId="{A8C2CEDD-341A-4E57-96F1-E62122C234AA}" destId="{5B42B1F6-A906-4067-99B7-AA49D0A6C041}" srcOrd="0" destOrd="0" presId="urn:microsoft.com/office/officeart/2005/8/layout/chevron1"/>
    <dgm:cxn modelId="{C0A0EDBA-518E-47C1-A7CB-F49C2E76C0A2}" type="presOf" srcId="{4A8A3DFF-2AC3-458D-90DD-55D6F3C01342}" destId="{A8C22959-4157-4BFA-BF6C-3491270842D9}" srcOrd="0" destOrd="0" presId="urn:microsoft.com/office/officeart/2005/8/layout/chevron1"/>
    <dgm:cxn modelId="{D12A14C0-D184-4DA1-9758-D05668C0B133}" srcId="{BD78E763-B44F-4E5B-B3DF-A3A3F8F04591}" destId="{7D8380DE-D684-430C-82B8-5A9F0AFE7DCE}" srcOrd="0" destOrd="0" parTransId="{E5F80DAB-C9D5-43C8-994F-25A09D9CDE0D}" sibTransId="{B1C70752-D801-4953-9371-FA014808C028}"/>
    <dgm:cxn modelId="{75266AF6-BB5D-4D54-BB8D-232CA23D5E0B}" type="presOf" srcId="{A34E871F-748E-4185-9376-DBDEFB5DAF0E}" destId="{58C9F812-A109-437B-A744-8DB25A6C5A78}" srcOrd="0" destOrd="0" presId="urn:microsoft.com/office/officeart/2005/8/layout/chevron1"/>
    <dgm:cxn modelId="{2A820C26-6FBB-4108-8722-A6757496515E}" type="presOf" srcId="{553EE70F-CA9A-473A-BE7A-58DA51759470}" destId="{4E3C5C04-BF28-44CE-97BA-C300FB293D0F}" srcOrd="0" destOrd="0" presId="urn:microsoft.com/office/officeart/2005/8/layout/chevron1"/>
    <dgm:cxn modelId="{08A6AD7C-C0DC-4150-A254-622EB78F8D2D}" srcId="{BD78E763-B44F-4E5B-B3DF-A3A3F8F04591}" destId="{23117194-9DE6-4DDE-A523-A0B4B425EC49}" srcOrd="3" destOrd="0" parTransId="{C651632D-9773-4277-B27E-4DDC3FE6B1B3}" sibTransId="{70D614AC-E038-41C1-A5BD-A0F810435E28}"/>
    <dgm:cxn modelId="{A8EEC88C-AD19-40FB-B3EA-BFB66851DEF0}" type="presOf" srcId="{23117194-9DE6-4DDE-A523-A0B4B425EC49}" destId="{BA790D2F-7663-4124-B7AA-E29A89413826}" srcOrd="0" destOrd="0" presId="urn:microsoft.com/office/officeart/2005/8/layout/chevron1"/>
    <dgm:cxn modelId="{91E46FF8-82CA-4FF8-8C1C-3919354AB6FD}" srcId="{BD78E763-B44F-4E5B-B3DF-A3A3F8F04591}" destId="{A34E871F-748E-4185-9376-DBDEFB5DAF0E}" srcOrd="5" destOrd="0" parTransId="{3A234CB7-B2A1-44C3-97BB-BBA3D4BAA593}" sibTransId="{FFD3699B-6C1A-4181-B293-49FE4973999A}"/>
    <dgm:cxn modelId="{72B4E907-F564-4B47-98E9-494871DCEB8F}" type="presOf" srcId="{BD78E763-B44F-4E5B-B3DF-A3A3F8F04591}" destId="{4D59C27A-9357-4DE5-9793-D7FC7091A12C}" srcOrd="0" destOrd="0" presId="urn:microsoft.com/office/officeart/2005/8/layout/chevron1"/>
    <dgm:cxn modelId="{9EE8B7B6-CD6A-4CC1-B49D-8E49BAAB7E93}" srcId="{BD78E763-B44F-4E5B-B3DF-A3A3F8F04591}" destId="{A8C2CEDD-341A-4E57-96F1-E62122C234AA}" srcOrd="2" destOrd="0" parTransId="{8B80F47E-7543-496B-B63F-79381CEF6D74}" sibTransId="{E39F96B1-B6FA-4D00-98F4-6AE39B49A722}"/>
    <dgm:cxn modelId="{3CB157CA-13FA-40AF-9048-42BBBEF86CB3}" srcId="{BD78E763-B44F-4E5B-B3DF-A3A3F8F04591}" destId="{4A8A3DFF-2AC3-458D-90DD-55D6F3C01342}" srcOrd="4" destOrd="0" parTransId="{29661EAC-7F26-4BCE-AC5A-57A3CB577AC0}" sibTransId="{784C67AC-9C5E-4B5D-ADF2-5836527B7B84}"/>
    <dgm:cxn modelId="{5D8CAB63-2ACF-420C-A67E-10C5C5A8A1DF}" type="presParOf" srcId="{4D59C27A-9357-4DE5-9793-D7FC7091A12C}" destId="{AD607D50-72BC-4B79-898E-A37DC155D2EF}" srcOrd="0" destOrd="0" presId="urn:microsoft.com/office/officeart/2005/8/layout/chevron1"/>
    <dgm:cxn modelId="{A60D7E63-4038-4DD4-B76C-AD3B61A86CC0}" type="presParOf" srcId="{4D59C27A-9357-4DE5-9793-D7FC7091A12C}" destId="{DC12C58B-5E2B-4677-9C5E-9561AD7FA110}" srcOrd="1" destOrd="0" presId="urn:microsoft.com/office/officeart/2005/8/layout/chevron1"/>
    <dgm:cxn modelId="{75D07C05-F8E3-4FBE-BC00-9B69C0A7893F}" type="presParOf" srcId="{4D59C27A-9357-4DE5-9793-D7FC7091A12C}" destId="{4E3C5C04-BF28-44CE-97BA-C300FB293D0F}" srcOrd="2" destOrd="0" presId="urn:microsoft.com/office/officeart/2005/8/layout/chevron1"/>
    <dgm:cxn modelId="{0846ABC0-B27E-42D9-AA1C-AC2669465619}" type="presParOf" srcId="{4D59C27A-9357-4DE5-9793-D7FC7091A12C}" destId="{AD2DEA55-27F0-43D8-A06B-970F3ABA052A}" srcOrd="3" destOrd="0" presId="urn:microsoft.com/office/officeart/2005/8/layout/chevron1"/>
    <dgm:cxn modelId="{F384D9E5-9E0E-47AD-A909-8BD1EFC7BE1F}" type="presParOf" srcId="{4D59C27A-9357-4DE5-9793-D7FC7091A12C}" destId="{5B42B1F6-A906-4067-99B7-AA49D0A6C041}" srcOrd="4" destOrd="0" presId="urn:microsoft.com/office/officeart/2005/8/layout/chevron1"/>
    <dgm:cxn modelId="{1C618D60-06FF-4B75-826E-B6DDB89141AF}" type="presParOf" srcId="{4D59C27A-9357-4DE5-9793-D7FC7091A12C}" destId="{B476DB93-1B42-4166-8A28-347D97D76198}" srcOrd="5" destOrd="0" presId="urn:microsoft.com/office/officeart/2005/8/layout/chevron1"/>
    <dgm:cxn modelId="{6B3D55D1-9AF2-4C34-ADCB-09205D411CFF}" type="presParOf" srcId="{4D59C27A-9357-4DE5-9793-D7FC7091A12C}" destId="{BA790D2F-7663-4124-B7AA-E29A89413826}" srcOrd="6" destOrd="0" presId="urn:microsoft.com/office/officeart/2005/8/layout/chevron1"/>
    <dgm:cxn modelId="{C8FC4630-937A-4A0A-BC93-C1A10C0D0DC4}" type="presParOf" srcId="{4D59C27A-9357-4DE5-9793-D7FC7091A12C}" destId="{8A992DDB-FFB2-4983-A3EE-CC86D9E02DE4}" srcOrd="7" destOrd="0" presId="urn:microsoft.com/office/officeart/2005/8/layout/chevron1"/>
    <dgm:cxn modelId="{3DADF412-394F-45CD-9B2C-D14B0E759E95}" type="presParOf" srcId="{4D59C27A-9357-4DE5-9793-D7FC7091A12C}" destId="{A8C22959-4157-4BFA-BF6C-3491270842D9}" srcOrd="8" destOrd="0" presId="urn:microsoft.com/office/officeart/2005/8/layout/chevron1"/>
    <dgm:cxn modelId="{8412EE8A-CDF2-4E4F-9740-F56CF719D4AE}" type="presParOf" srcId="{4D59C27A-9357-4DE5-9793-D7FC7091A12C}" destId="{89BDC5EB-B475-4B2C-ABBA-3E5B9C52722E}" srcOrd="9" destOrd="0" presId="urn:microsoft.com/office/officeart/2005/8/layout/chevron1"/>
    <dgm:cxn modelId="{D46AFED1-07EF-4915-99FE-0CFFBC98CFC4}" type="presParOf" srcId="{4D59C27A-9357-4DE5-9793-D7FC7091A12C}" destId="{58C9F812-A109-437B-A744-8DB25A6C5A78}" srcOrd="10" destOrd="0" presId="urn:microsoft.com/office/officeart/2005/8/layout/chevron1"/>
    <dgm:cxn modelId="{09501A24-4FC7-4617-BD57-0A0B843B5DE0}" type="presParOf" srcId="{4D59C27A-9357-4DE5-9793-D7FC7091A12C}" destId="{694ACB29-1C9F-4602-9EE1-2F37D9B5C583}" srcOrd="11" destOrd="0" presId="urn:microsoft.com/office/officeart/2005/8/layout/chevron1"/>
    <dgm:cxn modelId="{BE6F7D25-B642-44BC-9ABE-6436D69012DE}" type="presParOf" srcId="{4D59C27A-9357-4DE5-9793-D7FC7091A12C}" destId="{0F97F1D7-4BE4-4642-8D3F-6B3458C03D1C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07D50-72BC-4B79-898E-A37DC155D2EF}">
      <dsp:nvSpPr>
        <dsp:cNvPr id="0" name=""/>
        <dsp:cNvSpPr/>
      </dsp:nvSpPr>
      <dsp:spPr>
        <a:xfrm>
          <a:off x="313225" y="315034"/>
          <a:ext cx="1372652" cy="549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Initialisation</a:t>
          </a:r>
          <a:endParaRPr lang="fr-FR" sz="900" kern="1200" dirty="0"/>
        </a:p>
      </dsp:txBody>
      <dsp:txXfrm>
        <a:off x="587755" y="315034"/>
        <a:ext cx="823592" cy="549060"/>
      </dsp:txXfrm>
    </dsp:sp>
    <dsp:sp modelId="{4E3C5C04-BF28-44CE-97BA-C300FB293D0F}">
      <dsp:nvSpPr>
        <dsp:cNvPr id="0" name=""/>
        <dsp:cNvSpPr/>
      </dsp:nvSpPr>
      <dsp:spPr>
        <a:xfrm>
          <a:off x="1457551" y="315034"/>
          <a:ext cx="1372652" cy="549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Planning</a:t>
          </a:r>
          <a:endParaRPr lang="fr-FR" sz="900" kern="1200" dirty="0"/>
        </a:p>
      </dsp:txBody>
      <dsp:txXfrm>
        <a:off x="1732081" y="315034"/>
        <a:ext cx="823592" cy="549060"/>
      </dsp:txXfrm>
    </dsp:sp>
    <dsp:sp modelId="{5B42B1F6-A906-4067-99B7-AA49D0A6C041}">
      <dsp:nvSpPr>
        <dsp:cNvPr id="0" name=""/>
        <dsp:cNvSpPr/>
      </dsp:nvSpPr>
      <dsp:spPr>
        <a:xfrm>
          <a:off x="2597676" y="315034"/>
          <a:ext cx="1372652" cy="549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 Conception of the SMQ</a:t>
          </a:r>
          <a:endParaRPr lang="fr-FR" sz="900" kern="1200" dirty="0"/>
        </a:p>
      </dsp:txBody>
      <dsp:txXfrm>
        <a:off x="2872206" y="315034"/>
        <a:ext cx="823592" cy="549060"/>
      </dsp:txXfrm>
    </dsp:sp>
    <dsp:sp modelId="{BA790D2F-7663-4124-B7AA-E29A89413826}">
      <dsp:nvSpPr>
        <dsp:cNvPr id="0" name=""/>
        <dsp:cNvSpPr/>
      </dsp:nvSpPr>
      <dsp:spPr>
        <a:xfrm>
          <a:off x="3754033" y="320585"/>
          <a:ext cx="1372652" cy="549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err="1" smtClean="0"/>
            <a:t>Implementation</a:t>
          </a:r>
          <a:r>
            <a:rPr lang="fr-FR" sz="900" kern="1200" dirty="0" smtClean="0"/>
            <a:t> of the SMQ</a:t>
          </a:r>
          <a:endParaRPr lang="fr-FR" sz="900" kern="1200" dirty="0"/>
        </a:p>
      </dsp:txBody>
      <dsp:txXfrm>
        <a:off x="4028563" y="320585"/>
        <a:ext cx="823592" cy="549060"/>
      </dsp:txXfrm>
    </dsp:sp>
    <dsp:sp modelId="{A8C22959-4157-4BFA-BF6C-3491270842D9}">
      <dsp:nvSpPr>
        <dsp:cNvPr id="0" name=""/>
        <dsp:cNvSpPr/>
      </dsp:nvSpPr>
      <dsp:spPr>
        <a:xfrm>
          <a:off x="4896976" y="315034"/>
          <a:ext cx="1372652" cy="549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 </a:t>
          </a:r>
          <a:r>
            <a:rPr lang="fr-FR" sz="900" kern="1200" dirty="0" err="1" smtClean="0"/>
            <a:t>Mock</a:t>
          </a:r>
          <a:r>
            <a:rPr lang="fr-FR" sz="900" kern="1200" dirty="0" smtClean="0"/>
            <a:t> Audit</a:t>
          </a:r>
          <a:endParaRPr lang="fr-FR" sz="900" kern="1200" dirty="0"/>
        </a:p>
      </dsp:txBody>
      <dsp:txXfrm>
        <a:off x="5171506" y="315034"/>
        <a:ext cx="823592" cy="549060"/>
      </dsp:txXfrm>
    </dsp:sp>
    <dsp:sp modelId="{58C9F812-A109-437B-A744-8DB25A6C5A78}">
      <dsp:nvSpPr>
        <dsp:cNvPr id="0" name=""/>
        <dsp:cNvSpPr/>
      </dsp:nvSpPr>
      <dsp:spPr>
        <a:xfrm>
          <a:off x="6037104" y="315034"/>
          <a:ext cx="1372652" cy="549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Certification Audit</a:t>
          </a:r>
          <a:endParaRPr lang="fr-FR" sz="900" kern="1200" dirty="0"/>
        </a:p>
      </dsp:txBody>
      <dsp:txXfrm>
        <a:off x="6311634" y="315034"/>
        <a:ext cx="823592" cy="549060"/>
      </dsp:txXfrm>
    </dsp:sp>
    <dsp:sp modelId="{0F97F1D7-4BE4-4642-8D3F-6B3458C03D1C}">
      <dsp:nvSpPr>
        <dsp:cNvPr id="0" name=""/>
        <dsp:cNvSpPr/>
      </dsp:nvSpPr>
      <dsp:spPr>
        <a:xfrm>
          <a:off x="7196295" y="315034"/>
          <a:ext cx="1372652" cy="549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err="1" smtClean="0"/>
            <a:t>Follow</a:t>
          </a:r>
          <a:r>
            <a:rPr lang="fr-FR" sz="900" kern="1200" dirty="0" smtClean="0"/>
            <a:t>-up</a:t>
          </a:r>
          <a:endParaRPr lang="fr-FR" sz="900" kern="1200" dirty="0"/>
        </a:p>
      </dsp:txBody>
      <dsp:txXfrm>
        <a:off x="7470825" y="315034"/>
        <a:ext cx="823592" cy="549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0FDD87-08D1-6140-877C-9EF783417B19}" type="datetimeFigureOut">
              <a:rPr lang="fr-FR"/>
              <a:pPr/>
              <a:t>02/09/18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C10966-A31C-3646-9EA7-82A7052944F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959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15BD36-A6CD-C94F-BC44-17FAA6CDBED0}" type="datetimeFigureOut">
              <a:rPr lang="fr-FR"/>
              <a:pPr/>
              <a:t>02/09/18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C5D799-4BEB-3C4E-B2F2-6280CDC0999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842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0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5D799-4BEB-3C4E-B2F2-6280CDC09994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77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5D799-4BEB-3C4E-B2F2-6280CDC0999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88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360363" y="1295400"/>
            <a:ext cx="8423275" cy="4464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792000" y="1457924"/>
            <a:ext cx="7560000" cy="2088232"/>
          </a:xfr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3400" b="0" cap="all" baseline="0">
                <a:solidFill>
                  <a:schemeClr val="bg1"/>
                </a:solidFill>
                <a:latin typeface="+mj-lt"/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792000" y="4014355"/>
            <a:ext cx="7560000" cy="1430869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e la date 13"/>
          <p:cNvSpPr>
            <a:spLocks noGrp="1"/>
          </p:cNvSpPr>
          <p:nvPr>
            <p:ph type="dt" sz="half" idx="15"/>
          </p:nvPr>
        </p:nvSpPr>
        <p:spPr>
          <a:xfrm>
            <a:off x="8675688" y="6669088"/>
            <a:ext cx="468312" cy="188912"/>
          </a:xfrm>
        </p:spPr>
        <p:txBody>
          <a:bodyPr anchor="t"/>
          <a:lstStyle>
            <a:lvl1pPr>
              <a:defRPr sz="100"/>
            </a:lvl1pPr>
          </a:lstStyle>
          <a:p>
            <a:fld id="{F302BD30-BA6E-5741-9364-2431DEF9D2CB}" type="datetime1">
              <a:rPr lang="fr-FR" smtClean="0"/>
              <a:t>02/09/18</a:t>
            </a:fld>
            <a:endParaRPr lang="fr-FR"/>
          </a:p>
        </p:txBody>
      </p:sp>
      <p:sp>
        <p:nvSpPr>
          <p:cNvPr id="11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xfrm>
            <a:off x="8675688" y="6669088"/>
            <a:ext cx="468312" cy="188912"/>
          </a:xfrm>
        </p:spPr>
        <p:txBody>
          <a:bodyPr anchor="t"/>
          <a:lstStyle>
            <a:lvl1pPr algn="l">
              <a:defRPr sz="100"/>
            </a:lvl1pPr>
          </a:lstStyle>
          <a:p>
            <a:fld id="{76B9319A-7575-FB44-8D1D-7EDF178B05F5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2" name="Espace réservé du pied de page 15"/>
          <p:cNvSpPr>
            <a:spLocks noGrp="1"/>
          </p:cNvSpPr>
          <p:nvPr>
            <p:ph type="ftr" sz="quarter" idx="17"/>
          </p:nvPr>
        </p:nvSpPr>
        <p:spPr>
          <a:xfrm>
            <a:off x="8675688" y="6669088"/>
            <a:ext cx="468312" cy="188912"/>
          </a:xfrm>
        </p:spPr>
        <p:txBody>
          <a:bodyPr anchor="t"/>
          <a:lstStyle>
            <a:lvl1pPr algn="l">
              <a:defRPr sz="100"/>
            </a:lvl1pPr>
          </a:lstStyle>
          <a:p>
            <a:r>
              <a:rPr lang="fr-FR"/>
              <a:t>Cour des comptes - Rappel du titre de la présentation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281"/>
            <a:ext cx="2496319" cy="11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8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 bwMode="gray">
          <a:xfrm>
            <a:off x="360000" y="2214000"/>
            <a:ext cx="8424000" cy="3916800"/>
          </a:xfrm>
        </p:spPr>
        <p:txBody>
          <a:bodyPr bIns="648000"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4BBFE94-8091-6548-A5B6-BF0E0CF541AB}" type="datetime1">
              <a:rPr lang="fr-FR" smtClean="0">
                <a:solidFill>
                  <a:prstClr val="white"/>
                </a:solidFill>
              </a:rPr>
              <a:pPr/>
              <a:t>02/09/18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white"/>
                </a:solidFill>
              </a:rPr>
              <a:t>Cour des comptes - Rappel du titre de la présentation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1136F4D-C2DF-9847-9DA8-D2BEC22A0085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1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360363" y="1295400"/>
            <a:ext cx="8423275" cy="4464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792000" y="1457924"/>
            <a:ext cx="7560000" cy="2088232"/>
          </a:xfr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3400" b="0" cap="all" baseline="0">
                <a:solidFill>
                  <a:schemeClr val="bg1"/>
                </a:solidFill>
                <a:latin typeface="+mj-lt"/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792000" y="4014355"/>
            <a:ext cx="7560000" cy="1430869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e la date 13"/>
          <p:cNvSpPr>
            <a:spLocks noGrp="1"/>
          </p:cNvSpPr>
          <p:nvPr>
            <p:ph type="dt" sz="half" idx="15"/>
          </p:nvPr>
        </p:nvSpPr>
        <p:spPr>
          <a:xfrm>
            <a:off x="8675688" y="6669088"/>
            <a:ext cx="468312" cy="188912"/>
          </a:xfrm>
        </p:spPr>
        <p:txBody>
          <a:bodyPr anchor="t"/>
          <a:lstStyle>
            <a:lvl1pPr>
              <a:defRPr sz="100"/>
            </a:lvl1pPr>
          </a:lstStyle>
          <a:p>
            <a:fld id="{F302BD30-BA6E-5741-9364-2431DEF9D2CB}" type="datetime1">
              <a:rPr lang="fr-FR" smtClean="0">
                <a:solidFill>
                  <a:prstClr val="white"/>
                </a:solidFill>
              </a:rPr>
              <a:pPr/>
              <a:t>02/09/18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xfrm>
            <a:off x="8675688" y="6669088"/>
            <a:ext cx="468312" cy="188912"/>
          </a:xfrm>
        </p:spPr>
        <p:txBody>
          <a:bodyPr anchor="t"/>
          <a:lstStyle>
            <a:lvl1pPr algn="l">
              <a:defRPr sz="100"/>
            </a:lvl1pPr>
          </a:lstStyle>
          <a:p>
            <a:fld id="{76B9319A-7575-FB44-8D1D-7EDF178B05F5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pied de page 15"/>
          <p:cNvSpPr>
            <a:spLocks noGrp="1"/>
          </p:cNvSpPr>
          <p:nvPr>
            <p:ph type="ftr" sz="quarter" idx="17"/>
          </p:nvPr>
        </p:nvSpPr>
        <p:spPr>
          <a:xfrm>
            <a:off x="8675688" y="6669088"/>
            <a:ext cx="468312" cy="188912"/>
          </a:xfrm>
        </p:spPr>
        <p:txBody>
          <a:bodyPr anchor="t"/>
          <a:lstStyle>
            <a:lvl1pPr algn="l">
              <a:defRPr sz="100"/>
            </a:lvl1pPr>
          </a:lstStyle>
          <a:p>
            <a:r>
              <a:rPr lang="fr-FR">
                <a:solidFill>
                  <a:prstClr val="white"/>
                </a:solidFill>
              </a:rPr>
              <a:t>Cour des comptes - Rappel du titre de la présentation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281"/>
            <a:ext cx="2496319" cy="11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3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360363" y="1295400"/>
            <a:ext cx="8423275" cy="4464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Imag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11638" y="2873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92000" y="2322592"/>
            <a:ext cx="7560000" cy="3230644"/>
          </a:xfrm>
        </p:spPr>
        <p:txBody>
          <a:bodyPr/>
          <a:lstStyle>
            <a:lvl1pPr algn="r">
              <a:lnSpc>
                <a:spcPct val="80000"/>
              </a:lnSpc>
              <a:defRPr sz="3400" b="0" cap="all" baseline="0"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fld id="{29EBCA2D-1902-D640-B2A7-FD3E533ABEDA}" type="datetime1">
              <a:rPr lang="fr-FR" smtClean="0">
                <a:solidFill>
                  <a:prstClr val="white"/>
                </a:solidFill>
              </a:rPr>
              <a:pPr/>
              <a:t>02/09/18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fld id="{67978C3A-CDA2-1545-8D3A-E3E90723D49B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r>
              <a:rPr lang="fr-FR">
                <a:solidFill>
                  <a:prstClr val="white"/>
                </a:solidFill>
              </a:rPr>
              <a:t>Cour des comptes - Rappel du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929181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 bwMode="gray">
          <a:xfrm>
            <a:off x="360000" y="2214000"/>
            <a:ext cx="8424000" cy="3916800"/>
          </a:xfrm>
        </p:spPr>
        <p:txBody>
          <a:bodyPr bIns="648000"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4BBFE94-8091-6548-A5B6-BF0E0CF541AB}" type="datetime1">
              <a:rPr lang="fr-FR" smtClean="0">
                <a:solidFill>
                  <a:prstClr val="white"/>
                </a:solidFill>
              </a:rPr>
              <a:pPr/>
              <a:t>02/09/18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white"/>
                </a:solidFill>
              </a:rPr>
              <a:t>Cour des comptes - Rappel du titre de la présentation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1136F4D-C2DF-9847-9DA8-D2BEC22A0085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26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360363" y="1295400"/>
            <a:ext cx="8423275" cy="4464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792000" y="1457924"/>
            <a:ext cx="7560000" cy="2088232"/>
          </a:xfr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3400" b="0" cap="all" baseline="0">
                <a:solidFill>
                  <a:schemeClr val="bg1"/>
                </a:solidFill>
                <a:latin typeface="+mj-lt"/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792000" y="4014355"/>
            <a:ext cx="7560000" cy="1430869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e la date 13"/>
          <p:cNvSpPr>
            <a:spLocks noGrp="1"/>
          </p:cNvSpPr>
          <p:nvPr>
            <p:ph type="dt" sz="half" idx="15"/>
          </p:nvPr>
        </p:nvSpPr>
        <p:spPr>
          <a:xfrm>
            <a:off x="8675688" y="6669088"/>
            <a:ext cx="468312" cy="188912"/>
          </a:xfrm>
        </p:spPr>
        <p:txBody>
          <a:bodyPr anchor="t"/>
          <a:lstStyle>
            <a:lvl1pPr>
              <a:defRPr sz="100"/>
            </a:lvl1pPr>
          </a:lstStyle>
          <a:p>
            <a:fld id="{F302BD30-BA6E-5741-9364-2431DEF9D2CB}" type="datetime1">
              <a:rPr lang="fr-FR" smtClean="0">
                <a:solidFill>
                  <a:prstClr val="white"/>
                </a:solidFill>
              </a:rPr>
              <a:pPr/>
              <a:t>02/09/18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xfrm>
            <a:off x="8675688" y="6669088"/>
            <a:ext cx="468312" cy="188912"/>
          </a:xfrm>
        </p:spPr>
        <p:txBody>
          <a:bodyPr anchor="t"/>
          <a:lstStyle>
            <a:lvl1pPr algn="l">
              <a:defRPr sz="100"/>
            </a:lvl1pPr>
          </a:lstStyle>
          <a:p>
            <a:fld id="{76B9319A-7575-FB44-8D1D-7EDF178B05F5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pied de page 15"/>
          <p:cNvSpPr>
            <a:spLocks noGrp="1"/>
          </p:cNvSpPr>
          <p:nvPr>
            <p:ph type="ftr" sz="quarter" idx="17"/>
          </p:nvPr>
        </p:nvSpPr>
        <p:spPr>
          <a:xfrm>
            <a:off x="8675688" y="6669088"/>
            <a:ext cx="468312" cy="188912"/>
          </a:xfrm>
        </p:spPr>
        <p:txBody>
          <a:bodyPr anchor="t"/>
          <a:lstStyle>
            <a:lvl1pPr algn="l">
              <a:defRPr sz="100"/>
            </a:lvl1pPr>
          </a:lstStyle>
          <a:p>
            <a:r>
              <a:rPr lang="fr-FR">
                <a:solidFill>
                  <a:prstClr val="white"/>
                </a:solidFill>
              </a:rPr>
              <a:t>Cour des comptes - Rappel du titre de la présentation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281"/>
            <a:ext cx="2496319" cy="11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360363" y="1295400"/>
            <a:ext cx="8423275" cy="4464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Imag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11638" y="2873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92000" y="2322592"/>
            <a:ext cx="7560000" cy="3230644"/>
          </a:xfrm>
        </p:spPr>
        <p:txBody>
          <a:bodyPr/>
          <a:lstStyle>
            <a:lvl1pPr algn="r">
              <a:lnSpc>
                <a:spcPct val="80000"/>
              </a:lnSpc>
              <a:defRPr sz="3400" b="0" cap="all" baseline="0"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fld id="{29EBCA2D-1902-D640-B2A7-FD3E533ABEDA}" type="datetime1">
              <a:rPr lang="fr-FR" smtClean="0">
                <a:solidFill>
                  <a:prstClr val="white"/>
                </a:solidFill>
              </a:rPr>
              <a:pPr/>
              <a:t>02/09/18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fld id="{67978C3A-CDA2-1545-8D3A-E3E90723D49B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r>
              <a:rPr lang="fr-FR">
                <a:solidFill>
                  <a:prstClr val="white"/>
                </a:solidFill>
              </a:rPr>
              <a:t>Cour des comptes - Rappel du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926014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 bwMode="gray">
          <a:xfrm>
            <a:off x="360000" y="2214000"/>
            <a:ext cx="8424000" cy="3916800"/>
          </a:xfrm>
        </p:spPr>
        <p:txBody>
          <a:bodyPr bIns="648000"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4BBFE94-8091-6548-A5B6-BF0E0CF541AB}" type="datetime1">
              <a:rPr lang="fr-FR" smtClean="0">
                <a:solidFill>
                  <a:prstClr val="white"/>
                </a:solidFill>
              </a:rPr>
              <a:pPr/>
              <a:t>02/09/18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white"/>
                </a:solidFill>
              </a:rPr>
              <a:t>Cour des comptes - Rappel du titre de la présentation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1136F4D-C2DF-9847-9DA8-D2BEC22A0085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3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360363" y="1295401"/>
            <a:ext cx="8423275" cy="4464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792001" y="1457924"/>
            <a:ext cx="7560000" cy="2088232"/>
          </a:xfr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3400" b="0" cap="all" baseline="0">
                <a:solidFill>
                  <a:schemeClr val="bg1"/>
                </a:solidFill>
                <a:latin typeface="+mj-lt"/>
              </a:defRPr>
            </a:lvl1pPr>
            <a:lvl2pPr marL="0" algn="ctr">
              <a:lnSpc>
                <a:spcPct val="100000"/>
              </a:lnSpc>
              <a:spcBef>
                <a:spcPts val="6899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792001" y="4014356"/>
            <a:ext cx="7560000" cy="1430869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0" algn="ctr">
              <a:lnSpc>
                <a:spcPct val="100000"/>
              </a:lnSpc>
              <a:spcBef>
                <a:spcPts val="6899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e la date 13"/>
          <p:cNvSpPr>
            <a:spLocks noGrp="1"/>
          </p:cNvSpPr>
          <p:nvPr>
            <p:ph type="dt" sz="half" idx="15"/>
          </p:nvPr>
        </p:nvSpPr>
        <p:spPr>
          <a:xfrm>
            <a:off x="8675688" y="6669088"/>
            <a:ext cx="468312" cy="188912"/>
          </a:xfrm>
        </p:spPr>
        <p:txBody>
          <a:bodyPr anchor="t"/>
          <a:lstStyle>
            <a:lvl1pPr>
              <a:defRPr sz="100"/>
            </a:lvl1pPr>
          </a:lstStyle>
          <a:p>
            <a:fld id="{344CA7D8-D0E8-4AD6-95A0-C3D8B6329DB8}" type="datetime1">
              <a:rPr lang="fr-FR" smtClean="0"/>
              <a:t>02/09/18</a:t>
            </a:fld>
            <a:endParaRPr lang="fr-FR"/>
          </a:p>
        </p:txBody>
      </p:sp>
      <p:sp>
        <p:nvSpPr>
          <p:cNvPr id="11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xfrm>
            <a:off x="8675688" y="6669088"/>
            <a:ext cx="468312" cy="188912"/>
          </a:xfrm>
        </p:spPr>
        <p:txBody>
          <a:bodyPr anchor="t"/>
          <a:lstStyle>
            <a:lvl1pPr algn="l">
              <a:defRPr sz="100"/>
            </a:lvl1pPr>
          </a:lstStyle>
          <a:p>
            <a:fld id="{76B9319A-7575-FB44-8D1D-7EDF178B05F5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2" name="Espace réservé du pied de page 15"/>
          <p:cNvSpPr>
            <a:spLocks noGrp="1"/>
          </p:cNvSpPr>
          <p:nvPr>
            <p:ph type="ftr" sz="quarter" idx="17"/>
          </p:nvPr>
        </p:nvSpPr>
        <p:spPr>
          <a:xfrm>
            <a:off x="8675688" y="6669088"/>
            <a:ext cx="468312" cy="188912"/>
          </a:xfrm>
        </p:spPr>
        <p:txBody>
          <a:bodyPr anchor="t"/>
          <a:lstStyle>
            <a:lvl1pPr algn="l">
              <a:defRPr sz="100"/>
            </a:lvl1pPr>
          </a:lstStyle>
          <a:p>
            <a:r>
              <a:rPr lang="fr-FR" smtClean="0"/>
              <a:t>Cour des comptes  Service du greffe de la Cour - ENG - 11 mars 2017</a:t>
            </a: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8281"/>
            <a:ext cx="2496319" cy="11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3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360363" y="1295401"/>
            <a:ext cx="8423275" cy="4464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" name="Imag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11638" y="287339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92001" y="2322592"/>
            <a:ext cx="7560000" cy="3230644"/>
          </a:xfrm>
        </p:spPr>
        <p:txBody>
          <a:bodyPr/>
          <a:lstStyle>
            <a:lvl1pPr algn="r">
              <a:lnSpc>
                <a:spcPct val="80000"/>
              </a:lnSpc>
              <a:defRPr sz="3400" b="0" cap="all" baseline="0"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fld id="{7AE2FF30-1E7D-48FD-8420-A6718C3EAFE2}" type="datetime1">
              <a:rPr lang="fr-FR" smtClean="0"/>
              <a:t>02/09/18</a:t>
            </a:fld>
            <a:endParaRPr lang="fr-FR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fld id="{67978C3A-CDA2-1545-8D3A-E3E90723D49B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r>
              <a:rPr lang="fr-FR" smtClean="0"/>
              <a:t>Cour des comptes  Service du greffe de la Cour - ENG - 11 mars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907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Aft>
                <a:spcPts val="8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baseline="0"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04373F-BF5E-4723-BBB4-966528244D0A}" type="datetime1">
              <a:rPr lang="fr-FR" smtClean="0"/>
              <a:t>02/09/18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Cour des comptes  Service du greffe de la Cour - ENG - 11 mars 2017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AB75B-B288-1C42-83B3-B5839678062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88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360363" y="1295400"/>
            <a:ext cx="8423275" cy="4464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" name="Imag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11638" y="2873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92000" y="2322592"/>
            <a:ext cx="7560000" cy="3230644"/>
          </a:xfrm>
        </p:spPr>
        <p:txBody>
          <a:bodyPr/>
          <a:lstStyle>
            <a:lvl1pPr algn="r">
              <a:lnSpc>
                <a:spcPct val="80000"/>
              </a:lnSpc>
              <a:defRPr sz="3400" b="0" cap="all" baseline="0"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fld id="{29EBCA2D-1902-D640-B2A7-FD3E533ABEDA}" type="datetime1">
              <a:rPr lang="fr-FR" smtClean="0"/>
              <a:t>02/09/18</a:t>
            </a:fld>
            <a:endParaRPr lang="fr-FR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fld id="{67978C3A-CDA2-1545-8D3A-E3E90723D49B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r>
              <a:rPr lang="fr-FR"/>
              <a:t>Cour des comptes - Rappel du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538861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 bwMode="gray">
          <a:xfrm>
            <a:off x="360001" y="2214000"/>
            <a:ext cx="8424000" cy="3916800"/>
          </a:xfrm>
        </p:spPr>
        <p:txBody>
          <a:bodyPr bIns="647920"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F5485B8-748D-420F-8D5E-37FB1D6F2770}" type="datetime1">
              <a:rPr lang="fr-FR" smtClean="0"/>
              <a:t>02/09/18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Cour des comptes  Service du greffe de la Cour - ENG - 11 mars 2017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1136F4D-C2DF-9847-9DA8-D2BEC22A008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029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360000" y="1296000"/>
            <a:ext cx="8424000" cy="44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 userDrawn="1"/>
        </p:nvGrpSpPr>
        <p:grpSpPr bwMode="gray">
          <a:xfrm>
            <a:off x="2880000" y="288000"/>
            <a:ext cx="2052000" cy="720000"/>
            <a:chOff x="2880000" y="288000"/>
            <a:chExt cx="2052000" cy="720000"/>
          </a:xfrm>
        </p:grpSpPr>
        <p:pic>
          <p:nvPicPr>
            <p:cNvPr id="2" name="Image 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880000" y="288000"/>
              <a:ext cx="2052000" cy="717515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212000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000" y="1457924"/>
            <a:ext cx="7560000" cy="2088232"/>
          </a:xfrm>
        </p:spPr>
        <p:txBody>
          <a:bodyPr anchor="b" anchorCtr="0"/>
          <a:lstStyle>
            <a:lvl1pPr marL="0" indent="0" algn="r">
              <a:lnSpc>
                <a:spcPct val="80000"/>
              </a:lnSpc>
              <a:buNone/>
              <a:defRPr sz="3429" b="0" cap="all" baseline="0">
                <a:solidFill>
                  <a:schemeClr val="bg1"/>
                </a:solidFill>
                <a:latin typeface="+mj-lt"/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92000" y="4014356"/>
            <a:ext cx="7560000" cy="1430869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1929" b="0">
                <a:solidFill>
                  <a:schemeClr val="bg1"/>
                </a:solidFill>
                <a:latin typeface="+mj-lt"/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 smtClean="0"/>
              <a:t>Date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5"/>
          </p:nvPr>
        </p:nvSpPr>
        <p:spPr bwMode="gray">
          <a:xfrm>
            <a:off x="8675690" y="6669088"/>
            <a:ext cx="468312" cy="188913"/>
          </a:xfrm>
        </p:spPr>
        <p:txBody>
          <a:bodyPr anchor="t" anchorCtr="0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0A41B0DB-D427-447E-90E4-0EDC59BD6873}" type="datetime1">
              <a:rPr lang="fr-FR" noProof="0" smtClean="0"/>
              <a:t>02/09/18</a:t>
            </a:fld>
            <a:endParaRPr lang="fr-FR" noProof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 bwMode="gray">
          <a:xfrm>
            <a:off x="8675689" y="6669086"/>
            <a:ext cx="468313" cy="188913"/>
          </a:xfrm>
        </p:spPr>
        <p:txBody>
          <a:bodyPr anchor="t" anchorCtr="0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noProof="0" smtClean="0"/>
              <a:pPr/>
              <a:t>‹#›</a:t>
            </a:fld>
            <a:endParaRPr lang="fr-FR" noProof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 bwMode="gray">
          <a:xfrm>
            <a:off x="8675690" y="6669088"/>
            <a:ext cx="468312" cy="188913"/>
          </a:xfrm>
        </p:spPr>
        <p:txBody>
          <a:bodyPr anchor="t" anchorCtr="0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service du greffe de la Cour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84318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360000" y="1296000"/>
            <a:ext cx="8424000" cy="44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92000" y="2322592"/>
            <a:ext cx="7560000" cy="3230644"/>
          </a:xfrm>
        </p:spPr>
        <p:txBody>
          <a:bodyPr anchor="t" anchorCtr="0"/>
          <a:lstStyle>
            <a:lvl1pPr algn="r">
              <a:lnSpc>
                <a:spcPct val="80000"/>
              </a:lnSpc>
              <a:defRPr sz="3429" b="0" cap="all" baseline="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Chapitre</a:t>
            </a:r>
            <a:endParaRPr lang="fr-FR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8675688" y="6669088"/>
            <a:ext cx="468313" cy="188912"/>
          </a:xfrm>
        </p:spPr>
        <p:txBody>
          <a:bodyPr/>
          <a:lstStyle>
            <a:lvl1pPr>
              <a:defRPr sz="100"/>
            </a:lvl1pPr>
          </a:lstStyle>
          <a:p>
            <a:fld id="{1C788D58-40A2-484B-A782-AC6B41446514}" type="datetime1">
              <a:rPr lang="fr-FR" smtClean="0"/>
              <a:t>02/09/18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8675688" y="6669088"/>
            <a:ext cx="468312" cy="188870"/>
          </a:xfrm>
        </p:spPr>
        <p:txBody>
          <a:bodyPr/>
          <a:lstStyle>
            <a:lvl1pPr>
              <a:defRPr sz="100"/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r>
              <a:rPr lang="fr-FR" smtClean="0"/>
              <a:t>service du greffe de la Cour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12000" y="28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86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360001" y="6321600"/>
            <a:ext cx="900113" cy="180000"/>
          </a:xfrm>
        </p:spPr>
        <p:txBody>
          <a:bodyPr/>
          <a:lstStyle/>
          <a:p>
            <a:fld id="{C7A39C9A-0466-4E2E-B73C-AB5750E42006}" type="datetime1">
              <a:rPr lang="fr-FR" noProof="0" smtClean="0"/>
              <a:t>02/09/18</a:t>
            </a:fld>
            <a:endParaRPr lang="fr-FR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‹#›</a:t>
            </a:fld>
            <a:endParaRPr lang="fr-FR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 smtClean="0"/>
              <a:t>service du greffe de la Cour</a:t>
            </a:r>
            <a:endParaRPr lang="fr-FR" noProof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360000" y="2214000"/>
            <a:ext cx="8424000" cy="3916800"/>
          </a:xfrm>
        </p:spPr>
        <p:txBody>
          <a:bodyPr bIns="907200" anchor="ctr" anchorCtr="0"/>
          <a:lstStyle>
            <a:lvl1pPr algn="ctr">
              <a:defRPr sz="1214" b="0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814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360000" y="1296000"/>
            <a:ext cx="8424000" cy="44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 userDrawn="1"/>
        </p:nvGrpSpPr>
        <p:grpSpPr bwMode="gray">
          <a:xfrm>
            <a:off x="2880000" y="288000"/>
            <a:ext cx="2052000" cy="720000"/>
            <a:chOff x="2880000" y="288000"/>
            <a:chExt cx="2052000" cy="720000"/>
          </a:xfrm>
        </p:grpSpPr>
        <p:pic>
          <p:nvPicPr>
            <p:cNvPr id="2" name="Image 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880000" y="288000"/>
              <a:ext cx="2052000" cy="717515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212000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000" y="1457924"/>
            <a:ext cx="7560000" cy="2088232"/>
          </a:xfrm>
        </p:spPr>
        <p:txBody>
          <a:bodyPr anchor="b" anchorCtr="0"/>
          <a:lstStyle>
            <a:lvl1pPr marL="0" indent="0" algn="r">
              <a:lnSpc>
                <a:spcPct val="80000"/>
              </a:lnSpc>
              <a:buNone/>
              <a:defRPr sz="3429" b="0" cap="all" baseline="0">
                <a:solidFill>
                  <a:schemeClr val="bg1"/>
                </a:solidFill>
                <a:latin typeface="+mj-lt"/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92000" y="4014356"/>
            <a:ext cx="7560000" cy="1430869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1929" b="0">
                <a:solidFill>
                  <a:schemeClr val="bg1"/>
                </a:solidFill>
                <a:latin typeface="+mj-lt"/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 smtClean="0"/>
              <a:t>Date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5"/>
          </p:nvPr>
        </p:nvSpPr>
        <p:spPr bwMode="gray">
          <a:xfrm>
            <a:off x="8675690" y="6669088"/>
            <a:ext cx="468312" cy="188913"/>
          </a:xfrm>
        </p:spPr>
        <p:txBody>
          <a:bodyPr anchor="t" anchorCtr="0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0A41B0DB-D427-447E-90E4-0EDC59BD6873}" type="datetime1">
              <a:rPr lang="fr-FR" noProof="0" smtClean="0"/>
              <a:t>02/09/18</a:t>
            </a:fld>
            <a:endParaRPr lang="fr-FR" noProof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 bwMode="gray">
          <a:xfrm>
            <a:off x="8675689" y="6669086"/>
            <a:ext cx="468313" cy="188913"/>
          </a:xfrm>
        </p:spPr>
        <p:txBody>
          <a:bodyPr anchor="t" anchorCtr="0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noProof="0" smtClean="0"/>
              <a:pPr/>
              <a:t>‹#›</a:t>
            </a:fld>
            <a:endParaRPr lang="fr-FR" noProof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 bwMode="gray">
          <a:xfrm>
            <a:off x="8675690" y="6669088"/>
            <a:ext cx="468312" cy="188913"/>
          </a:xfrm>
        </p:spPr>
        <p:txBody>
          <a:bodyPr anchor="t" anchorCtr="0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service du greffe de la Cour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99736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360000" y="1296000"/>
            <a:ext cx="8424000" cy="44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92000" y="2322592"/>
            <a:ext cx="7560000" cy="3230644"/>
          </a:xfrm>
        </p:spPr>
        <p:txBody>
          <a:bodyPr anchor="t" anchorCtr="0"/>
          <a:lstStyle>
            <a:lvl1pPr algn="r">
              <a:lnSpc>
                <a:spcPct val="80000"/>
              </a:lnSpc>
              <a:defRPr sz="3429" b="0" cap="all" baseline="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Chapitre</a:t>
            </a:r>
            <a:endParaRPr lang="fr-FR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8675688" y="6669088"/>
            <a:ext cx="468313" cy="188912"/>
          </a:xfrm>
        </p:spPr>
        <p:txBody>
          <a:bodyPr/>
          <a:lstStyle>
            <a:lvl1pPr>
              <a:defRPr sz="100"/>
            </a:lvl1pPr>
          </a:lstStyle>
          <a:p>
            <a:fld id="{1C788D58-40A2-484B-A782-AC6B41446514}" type="datetime1">
              <a:rPr lang="fr-FR" smtClean="0"/>
              <a:t>02/09/18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8675688" y="6669088"/>
            <a:ext cx="468312" cy="188870"/>
          </a:xfrm>
        </p:spPr>
        <p:txBody>
          <a:bodyPr/>
          <a:lstStyle>
            <a:lvl1pPr>
              <a:defRPr sz="100"/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r>
              <a:rPr lang="fr-FR" smtClean="0"/>
              <a:t>service du greffe de la Cour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12000" y="28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50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Aft>
                <a:spcPts val="8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baseline="0"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47CC597-A17E-4199-8192-69576DC708DE}" type="datetime1">
              <a:rPr lang="fr-FR" noProof="0" smtClean="0"/>
              <a:t>02/09/18</a:t>
            </a:fld>
            <a:endParaRPr lang="fr-FR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‹#›</a:t>
            </a:fld>
            <a:endParaRPr lang="fr-FR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 smtClean="0"/>
              <a:t>service du greffe de la Cour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89167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360001" y="6321600"/>
            <a:ext cx="900113" cy="180000"/>
          </a:xfrm>
        </p:spPr>
        <p:txBody>
          <a:bodyPr/>
          <a:lstStyle/>
          <a:p>
            <a:fld id="{C7A39C9A-0466-4E2E-B73C-AB5750E42006}" type="datetime1">
              <a:rPr lang="fr-FR" noProof="0" smtClean="0"/>
              <a:t>02/09/18</a:t>
            </a:fld>
            <a:endParaRPr lang="fr-FR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‹#›</a:t>
            </a:fld>
            <a:endParaRPr lang="fr-FR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 smtClean="0"/>
              <a:t>service du greffe de la Cour</a:t>
            </a:r>
            <a:endParaRPr lang="fr-FR" noProof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360000" y="2214000"/>
            <a:ext cx="8424000" cy="3916800"/>
          </a:xfrm>
        </p:spPr>
        <p:txBody>
          <a:bodyPr bIns="907200" anchor="ctr" anchorCtr="0"/>
          <a:lstStyle>
            <a:lvl1pPr algn="ctr">
              <a:defRPr sz="1214" b="0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860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Aft>
                <a:spcPts val="8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baseline="0"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D8842-F803-2942-8769-BF9E30C91F62}" type="datetime1">
              <a:rPr lang="fr-FR" smtClean="0"/>
              <a:t>02/09/18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Cour des comptes - Rappel du 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AB75B-B288-1C42-83B3-B5839678062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41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/>
          </p:nvPr>
        </p:nvSpPr>
        <p:spPr bwMode="gray">
          <a:xfrm>
            <a:off x="360000" y="2214000"/>
            <a:ext cx="8424000" cy="3916800"/>
          </a:xfrm>
        </p:spPr>
        <p:txBody>
          <a:bodyPr bIns="648000"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4BBFE94-8091-6548-A5B6-BF0E0CF541AB}" type="datetime1">
              <a:rPr lang="fr-FR" smtClean="0"/>
              <a:t>02/09/18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Cour des comptes - Rappel du titre de la présentation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1136F4D-C2DF-9847-9DA8-D2BEC22A008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01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360000" y="1296000"/>
            <a:ext cx="8424000" cy="44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3" name="Groupe 2"/>
          <p:cNvGrpSpPr/>
          <p:nvPr userDrawn="1"/>
        </p:nvGrpSpPr>
        <p:grpSpPr bwMode="gray">
          <a:xfrm>
            <a:off x="2880000" y="288000"/>
            <a:ext cx="2052000" cy="720000"/>
            <a:chOff x="2880000" y="288000"/>
            <a:chExt cx="2052000" cy="720000"/>
          </a:xfrm>
        </p:grpSpPr>
        <p:pic>
          <p:nvPicPr>
            <p:cNvPr id="2" name="Image 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880000" y="288000"/>
              <a:ext cx="2052000" cy="717515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212000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000" y="1457924"/>
            <a:ext cx="7560000" cy="2088232"/>
          </a:xfrm>
        </p:spPr>
        <p:txBody>
          <a:bodyPr anchor="b" anchorCtr="0"/>
          <a:lstStyle>
            <a:lvl1pPr marL="0" indent="0" algn="r">
              <a:lnSpc>
                <a:spcPct val="80000"/>
              </a:lnSpc>
              <a:buNone/>
              <a:defRPr sz="3400" b="0" cap="all" baseline="0">
                <a:solidFill>
                  <a:schemeClr val="bg1"/>
                </a:solidFill>
                <a:latin typeface="+mj-lt"/>
              </a:defRPr>
            </a:lvl1pPr>
            <a:lvl2pPr marL="0" algn="ctr">
              <a:lnSpc>
                <a:spcPct val="100000"/>
              </a:lnSpc>
              <a:spcBef>
                <a:spcPts val="6899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92000" y="4014356"/>
            <a:ext cx="7560000" cy="1430869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0" algn="ctr">
              <a:lnSpc>
                <a:spcPct val="100000"/>
              </a:lnSpc>
              <a:spcBef>
                <a:spcPts val="6899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 smtClean="0"/>
              <a:t>Date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5"/>
          </p:nvPr>
        </p:nvSpPr>
        <p:spPr bwMode="gray">
          <a:xfrm>
            <a:off x="8675690" y="6669088"/>
            <a:ext cx="468312" cy="188913"/>
          </a:xfrm>
        </p:spPr>
        <p:txBody>
          <a:bodyPr anchor="t" anchorCtr="0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0A41B0DB-D427-447E-90E4-0EDC59BD6873}" type="datetime1">
              <a:rPr lang="fr-FR" smtClean="0">
                <a:solidFill>
                  <a:prstClr val="white"/>
                </a:solidFill>
              </a:rPr>
              <a:pPr/>
              <a:t>02/09/18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 bwMode="gray">
          <a:xfrm>
            <a:off x="8675689" y="6669086"/>
            <a:ext cx="468313" cy="188913"/>
          </a:xfrm>
        </p:spPr>
        <p:txBody>
          <a:bodyPr anchor="t" anchorCtr="0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7"/>
          </p:nvPr>
        </p:nvSpPr>
        <p:spPr bwMode="gray">
          <a:xfrm>
            <a:off x="8675690" y="6669088"/>
            <a:ext cx="468312" cy="188913"/>
          </a:xfrm>
        </p:spPr>
        <p:txBody>
          <a:bodyPr anchor="t" anchorCtr="0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service du greffe de la Cour</a:t>
            </a: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4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360000" y="1296000"/>
            <a:ext cx="8424000" cy="44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92000" y="2322592"/>
            <a:ext cx="7560000" cy="3230644"/>
          </a:xfrm>
        </p:spPr>
        <p:txBody>
          <a:bodyPr anchor="t" anchorCtr="0"/>
          <a:lstStyle>
            <a:lvl1pPr algn="r">
              <a:lnSpc>
                <a:spcPct val="80000"/>
              </a:lnSpc>
              <a:defRPr sz="3400" b="0" cap="all" baseline="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Chapitre</a:t>
            </a:r>
            <a:endParaRPr lang="fr-FR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8675688" y="6669088"/>
            <a:ext cx="468313" cy="188912"/>
          </a:xfrm>
        </p:spPr>
        <p:txBody>
          <a:bodyPr/>
          <a:lstStyle>
            <a:lvl1pPr>
              <a:defRPr sz="100"/>
            </a:lvl1pPr>
          </a:lstStyle>
          <a:p>
            <a:fld id="{1C788D58-40A2-484B-A782-AC6B41446514}" type="datetime1">
              <a:rPr lang="fr-FR" smtClean="0">
                <a:solidFill>
                  <a:prstClr val="white"/>
                </a:solidFill>
              </a:rPr>
              <a:pPr/>
              <a:t>02/09/18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8675688" y="6669088"/>
            <a:ext cx="468312" cy="188870"/>
          </a:xfrm>
        </p:spPr>
        <p:txBody>
          <a:bodyPr/>
          <a:lstStyle>
            <a:lvl1pPr>
              <a:defRPr sz="100"/>
            </a:lvl1pPr>
          </a:lstStyle>
          <a:p>
            <a:fld id="{733122C9-A0B9-462F-8757-0847AD287B63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service du greffe de la Cour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12000" y="28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8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360001" y="6321600"/>
            <a:ext cx="900113" cy="180000"/>
          </a:xfrm>
        </p:spPr>
        <p:txBody>
          <a:bodyPr/>
          <a:lstStyle/>
          <a:p>
            <a:fld id="{C7A39C9A-0466-4E2E-B73C-AB5750E42006}" type="datetime1">
              <a:rPr lang="fr-FR" smtClean="0">
                <a:solidFill>
                  <a:prstClr val="white"/>
                </a:solidFill>
              </a:rPr>
              <a:pPr/>
              <a:t>02/09/18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service du greffe de la Cour</a:t>
            </a: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360000" y="2214000"/>
            <a:ext cx="8424000" cy="3916800"/>
          </a:xfrm>
        </p:spPr>
        <p:txBody>
          <a:bodyPr bIns="647922" anchor="ctr" anchorCtr="0"/>
          <a:lstStyle>
            <a:lvl1pPr algn="ctr">
              <a:defRPr sz="1200" b="0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28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360363" y="1295400"/>
            <a:ext cx="8423275" cy="4464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792000" y="1457924"/>
            <a:ext cx="7560000" cy="2088232"/>
          </a:xfr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3400" b="0" cap="all" baseline="0">
                <a:solidFill>
                  <a:schemeClr val="bg1"/>
                </a:solidFill>
                <a:latin typeface="+mj-lt"/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792000" y="4014355"/>
            <a:ext cx="7560000" cy="1430869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e la date 13"/>
          <p:cNvSpPr>
            <a:spLocks noGrp="1"/>
          </p:cNvSpPr>
          <p:nvPr>
            <p:ph type="dt" sz="half" idx="15"/>
          </p:nvPr>
        </p:nvSpPr>
        <p:spPr>
          <a:xfrm>
            <a:off x="8675688" y="6669088"/>
            <a:ext cx="468312" cy="188912"/>
          </a:xfrm>
        </p:spPr>
        <p:txBody>
          <a:bodyPr anchor="t"/>
          <a:lstStyle>
            <a:lvl1pPr>
              <a:defRPr sz="100"/>
            </a:lvl1pPr>
          </a:lstStyle>
          <a:p>
            <a:fld id="{F302BD30-BA6E-5741-9364-2431DEF9D2CB}" type="datetime1">
              <a:rPr lang="fr-FR" smtClean="0">
                <a:solidFill>
                  <a:prstClr val="white"/>
                </a:solidFill>
              </a:rPr>
              <a:pPr/>
              <a:t>02/09/18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xfrm>
            <a:off x="8675688" y="6669088"/>
            <a:ext cx="468312" cy="188912"/>
          </a:xfrm>
        </p:spPr>
        <p:txBody>
          <a:bodyPr anchor="t"/>
          <a:lstStyle>
            <a:lvl1pPr algn="l">
              <a:defRPr sz="100"/>
            </a:lvl1pPr>
          </a:lstStyle>
          <a:p>
            <a:fld id="{76B9319A-7575-FB44-8D1D-7EDF178B05F5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pied de page 15"/>
          <p:cNvSpPr>
            <a:spLocks noGrp="1"/>
          </p:cNvSpPr>
          <p:nvPr>
            <p:ph type="ftr" sz="quarter" idx="17"/>
          </p:nvPr>
        </p:nvSpPr>
        <p:spPr>
          <a:xfrm>
            <a:off x="8675688" y="6669088"/>
            <a:ext cx="468312" cy="188912"/>
          </a:xfrm>
        </p:spPr>
        <p:txBody>
          <a:bodyPr anchor="t"/>
          <a:lstStyle>
            <a:lvl1pPr algn="l">
              <a:defRPr sz="100"/>
            </a:lvl1pPr>
          </a:lstStyle>
          <a:p>
            <a:r>
              <a:rPr lang="fr-FR">
                <a:solidFill>
                  <a:prstClr val="white"/>
                </a:solidFill>
              </a:rPr>
              <a:t>Cour des comptes - Rappel du titre de la présentation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281"/>
            <a:ext cx="2496319" cy="11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6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360363" y="1295400"/>
            <a:ext cx="8423275" cy="4464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Imag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11638" y="2873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92000" y="2322592"/>
            <a:ext cx="7560000" cy="3230644"/>
          </a:xfrm>
        </p:spPr>
        <p:txBody>
          <a:bodyPr/>
          <a:lstStyle>
            <a:lvl1pPr algn="r">
              <a:lnSpc>
                <a:spcPct val="80000"/>
              </a:lnSpc>
              <a:defRPr sz="3400" b="0" cap="all" baseline="0"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fld id="{29EBCA2D-1902-D640-B2A7-FD3E533ABEDA}" type="datetime1">
              <a:rPr lang="fr-FR" smtClean="0">
                <a:solidFill>
                  <a:prstClr val="white"/>
                </a:solidFill>
              </a:rPr>
              <a:pPr/>
              <a:t>02/09/18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fld id="{67978C3A-CDA2-1545-8D3A-E3E90723D49B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8675688" y="6669088"/>
            <a:ext cx="468312" cy="188912"/>
          </a:xfrm>
        </p:spPr>
        <p:txBody>
          <a:bodyPr/>
          <a:lstStyle>
            <a:lvl1pPr>
              <a:defRPr sz="100"/>
            </a:lvl1pPr>
          </a:lstStyle>
          <a:p>
            <a:r>
              <a:rPr lang="fr-FR">
                <a:solidFill>
                  <a:prstClr val="white"/>
                </a:solidFill>
              </a:rPr>
              <a:t>Cour des comptes - Rappel du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87716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2.xm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3.xm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4.xm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5.xm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theme" Target="../theme/theme6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theme" Target="../theme/theme7.xml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theme" Target="../theme/theme8.xml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360363" y="6321425"/>
            <a:ext cx="8423275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76263" y="1449388"/>
            <a:ext cx="7991475" cy="719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76263" y="2214563"/>
            <a:ext cx="79914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0363" y="6321425"/>
            <a:ext cx="900112" cy="179388"/>
          </a:xfrm>
          <a:prstGeom prst="rect">
            <a:avLst/>
          </a:prstGeom>
        </p:spPr>
        <p:txBody>
          <a:bodyPr vert="horz" wrap="square" lIns="216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5E3803EC-8CF6-EA45-8230-A4ABFDDDCE4C}" type="datetime1">
              <a:rPr lang="fr-FR" smtClean="0"/>
              <a:t>02/09/18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331913" y="6321425"/>
            <a:ext cx="6480175" cy="17938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Cour des comptes - Rappel du 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83525" y="6321425"/>
            <a:ext cx="900113" cy="179388"/>
          </a:xfrm>
          <a:prstGeom prst="rect">
            <a:avLst/>
          </a:prstGeom>
        </p:spPr>
        <p:txBody>
          <a:bodyPr vert="horz" wrap="square" lIns="0" tIns="0" rIns="21600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289521A-49CF-F74B-AB00-78D1D0D87D6F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1032" name="Imag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11638" y="2873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27" r:id="rId3"/>
    <p:sldLayoutId id="2147483828" r:id="rId4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 cap="all">
          <a:solidFill>
            <a:schemeClr val="accent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800"/>
        </a:spcAft>
        <a:buFont typeface="Arial" charset="0"/>
        <a:defRPr sz="1400" b="1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430213" indent="127000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Wingdings" charset="0"/>
        <a:buChar char=""/>
        <a:defRPr sz="1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19138" indent="-10795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719138" indent="652463" algn="l" rtl="0" eaLnBrk="1" fontAlgn="base" hangingPunct="1">
        <a:spcBef>
          <a:spcPct val="0"/>
        </a:spcBef>
        <a:spcAft>
          <a:spcPct val="0"/>
        </a:spcAft>
        <a:buClr>
          <a:srgbClr val="C1D9DB"/>
        </a:buClr>
        <a:buSzPct val="100000"/>
        <a:buFont typeface="Wingdings" charset="0"/>
        <a:defRPr sz="1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827088" indent="-10795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-"/>
        <a:defRPr sz="1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360000" y="6321600"/>
            <a:ext cx="8424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75999" y="1448780"/>
            <a:ext cx="7992000" cy="720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75999" y="2214008"/>
            <a:ext cx="7992000" cy="39152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0001" y="6321600"/>
            <a:ext cx="900113" cy="180000"/>
          </a:xfrm>
          <a:prstGeom prst="rect">
            <a:avLst/>
          </a:prstGeom>
        </p:spPr>
        <p:txBody>
          <a:bodyPr vert="horz" lIns="215974" tIns="0" rIns="0" bIns="0" rtlCol="0" anchor="ctr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A83AF595-123E-4E45-ABC1-D9315BF1FA21}" type="datetime1">
              <a:rPr lang="fr-FR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02/09/18</a:t>
            </a:fld>
            <a:endParaRPr lang="fr-FR" dirty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331641" y="6321600"/>
            <a:ext cx="648072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service du greffe de la Cour</a:t>
            </a:r>
            <a:endParaRPr lang="fr-FR" dirty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83888" y="6321600"/>
            <a:ext cx="900112" cy="180000"/>
          </a:xfrm>
          <a:prstGeom prst="rect">
            <a:avLst/>
          </a:prstGeom>
        </p:spPr>
        <p:txBody>
          <a:bodyPr vert="horz" lIns="0" tIns="0" rIns="215974" bIns="0" rtlCol="0" anchor="ctr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733122C9-A0B9-462F-8757-0847AD287B63}" type="slidenum">
              <a:rPr lang="fr-FR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dirty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12000" y="288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5" r:id="rId3"/>
  </p:sldLayoutIdLst>
  <p:hf hdr="0"/>
  <p:txStyles>
    <p:titleStyle>
      <a:lvl1pPr algn="l" defTabSz="914290" rtl="0" eaLnBrk="1" latinLnBrk="0" hangingPunct="1">
        <a:lnSpc>
          <a:spcPct val="85000"/>
        </a:lnSpc>
        <a:spcBef>
          <a:spcPct val="0"/>
        </a:spcBef>
        <a:buNone/>
        <a:defRPr sz="24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9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30161" indent="126985" algn="l" defTabSz="91429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14" indent="-107987" algn="l" defTabSz="9142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9914" indent="0" algn="l" defTabSz="9142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Wingdings" panose="05000000000000000000" pitchFamily="2" charset="2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27901" indent="-107987" algn="l" defTabSz="9142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360363" y="6321425"/>
            <a:ext cx="8423275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76263" y="1449388"/>
            <a:ext cx="7991475" cy="719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76263" y="2214563"/>
            <a:ext cx="79914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0363" y="6321425"/>
            <a:ext cx="900112" cy="179388"/>
          </a:xfrm>
          <a:prstGeom prst="rect">
            <a:avLst/>
          </a:prstGeom>
        </p:spPr>
        <p:txBody>
          <a:bodyPr vert="horz" wrap="square" lIns="216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5E3803EC-8CF6-EA45-8230-A4ABFDDDCE4C}" type="datetime1">
              <a:rPr lang="fr-FR" smtClean="0">
                <a:solidFill>
                  <a:prstClr val="white"/>
                </a:solidFill>
              </a:rPr>
              <a:pPr/>
              <a:t>02/09/18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331913" y="6321425"/>
            <a:ext cx="6480175" cy="17938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Cour des comptes - Rappel du 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83525" y="6321425"/>
            <a:ext cx="900113" cy="179388"/>
          </a:xfrm>
          <a:prstGeom prst="rect">
            <a:avLst/>
          </a:prstGeom>
        </p:spPr>
        <p:txBody>
          <a:bodyPr vert="horz" wrap="square" lIns="0" tIns="0" rIns="21600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289521A-49CF-F74B-AB00-78D1D0D87D6F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pic>
        <p:nvPicPr>
          <p:cNvPr id="1032" name="Imag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11638" y="2873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65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0" r:id="rId3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 cap="all">
          <a:solidFill>
            <a:schemeClr val="accent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800"/>
        </a:spcAft>
        <a:buFont typeface="Arial" charset="0"/>
        <a:defRPr sz="1400" b="1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430213" indent="127000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Wingdings" charset="0"/>
        <a:buChar char=""/>
        <a:defRPr sz="1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19138" indent="-10795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719138" indent="652463" algn="l" rtl="0" eaLnBrk="1" fontAlgn="base" hangingPunct="1">
        <a:spcBef>
          <a:spcPct val="0"/>
        </a:spcBef>
        <a:spcAft>
          <a:spcPct val="0"/>
        </a:spcAft>
        <a:buClr>
          <a:srgbClr val="C1D9DB"/>
        </a:buClr>
        <a:buSzPct val="100000"/>
        <a:buFont typeface="Wingdings" charset="0"/>
        <a:defRPr sz="1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827088" indent="-10795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-"/>
        <a:defRPr sz="1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360363" y="6321425"/>
            <a:ext cx="8423275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76263" y="1449388"/>
            <a:ext cx="7991475" cy="719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76263" y="2214563"/>
            <a:ext cx="79914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0363" y="6321425"/>
            <a:ext cx="900112" cy="179388"/>
          </a:xfrm>
          <a:prstGeom prst="rect">
            <a:avLst/>
          </a:prstGeom>
        </p:spPr>
        <p:txBody>
          <a:bodyPr vert="horz" wrap="square" lIns="216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5E3803EC-8CF6-EA45-8230-A4ABFDDDCE4C}" type="datetime1">
              <a:rPr lang="fr-FR" smtClean="0">
                <a:solidFill>
                  <a:prstClr val="white"/>
                </a:solidFill>
              </a:rPr>
              <a:pPr/>
              <a:t>02/09/18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331913" y="6321425"/>
            <a:ext cx="6480175" cy="17938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Cour des comptes - Rappel du 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83525" y="6321425"/>
            <a:ext cx="900113" cy="179388"/>
          </a:xfrm>
          <a:prstGeom prst="rect">
            <a:avLst/>
          </a:prstGeom>
        </p:spPr>
        <p:txBody>
          <a:bodyPr vert="horz" wrap="square" lIns="0" tIns="0" rIns="21600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289521A-49CF-F74B-AB00-78D1D0D87D6F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pic>
        <p:nvPicPr>
          <p:cNvPr id="1032" name="Imag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11638" y="2873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40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5" r:id="rId3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 cap="all">
          <a:solidFill>
            <a:schemeClr val="accent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800"/>
        </a:spcAft>
        <a:buFont typeface="Arial" charset="0"/>
        <a:defRPr sz="1400" b="1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430213" indent="127000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Wingdings" charset="0"/>
        <a:buChar char=""/>
        <a:defRPr sz="1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19138" indent="-10795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719138" indent="652463" algn="l" rtl="0" eaLnBrk="1" fontAlgn="base" hangingPunct="1">
        <a:spcBef>
          <a:spcPct val="0"/>
        </a:spcBef>
        <a:spcAft>
          <a:spcPct val="0"/>
        </a:spcAft>
        <a:buClr>
          <a:srgbClr val="C1D9DB"/>
        </a:buClr>
        <a:buSzPct val="100000"/>
        <a:buFont typeface="Wingdings" charset="0"/>
        <a:defRPr sz="1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827088" indent="-10795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-"/>
        <a:defRPr sz="1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360363" y="6321425"/>
            <a:ext cx="8423275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76263" y="1449388"/>
            <a:ext cx="7991475" cy="719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76263" y="2214563"/>
            <a:ext cx="79914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0363" y="6321425"/>
            <a:ext cx="900112" cy="179388"/>
          </a:xfrm>
          <a:prstGeom prst="rect">
            <a:avLst/>
          </a:prstGeom>
        </p:spPr>
        <p:txBody>
          <a:bodyPr vert="horz" wrap="square" lIns="21600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5E3803EC-8CF6-EA45-8230-A4ABFDDDCE4C}" type="datetime1">
              <a:rPr lang="fr-FR" smtClean="0">
                <a:solidFill>
                  <a:prstClr val="white"/>
                </a:solidFill>
              </a:rPr>
              <a:pPr/>
              <a:t>02/09/18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331913" y="6321425"/>
            <a:ext cx="6480175" cy="17938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Cour des comptes - Rappel du 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83525" y="6321425"/>
            <a:ext cx="900113" cy="179388"/>
          </a:xfrm>
          <a:prstGeom prst="rect">
            <a:avLst/>
          </a:prstGeom>
        </p:spPr>
        <p:txBody>
          <a:bodyPr vert="horz" wrap="square" lIns="0" tIns="0" rIns="21600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289521A-49CF-F74B-AB00-78D1D0D87D6F}" type="slidenum">
              <a:rPr lang="fr-FR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pic>
        <p:nvPicPr>
          <p:cNvPr id="1032" name="Imag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11638" y="2873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33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50" r:id="rId3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 cap="all">
          <a:solidFill>
            <a:schemeClr val="accent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800"/>
        </a:spcAft>
        <a:buFont typeface="Arial" charset="0"/>
        <a:defRPr sz="1400" b="1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430213" indent="127000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Wingdings" charset="0"/>
        <a:buChar char=""/>
        <a:defRPr sz="1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19138" indent="-10795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719138" indent="652463" algn="l" rtl="0" eaLnBrk="1" fontAlgn="base" hangingPunct="1">
        <a:spcBef>
          <a:spcPct val="0"/>
        </a:spcBef>
        <a:spcAft>
          <a:spcPct val="0"/>
        </a:spcAft>
        <a:buClr>
          <a:srgbClr val="C1D9DB"/>
        </a:buClr>
        <a:buSzPct val="100000"/>
        <a:buFont typeface="Wingdings" charset="0"/>
        <a:defRPr sz="1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827088" indent="-10795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-"/>
        <a:defRPr sz="1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360363" y="6321425"/>
            <a:ext cx="8423275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76264" y="1449389"/>
            <a:ext cx="7991475" cy="719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76264" y="2214564"/>
            <a:ext cx="79914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0363" y="6321425"/>
            <a:ext cx="900112" cy="179388"/>
          </a:xfrm>
          <a:prstGeom prst="rect">
            <a:avLst/>
          </a:prstGeom>
        </p:spPr>
        <p:txBody>
          <a:bodyPr vert="horz" wrap="square" lIns="215973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8E1E6F-DAD1-478F-A374-C7265C0A1761}" type="datetime1">
              <a:rPr lang="fr-FR" smtClean="0"/>
              <a:t>02/09/18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331914" y="6321425"/>
            <a:ext cx="6480175" cy="17938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Cour des comptes  Service du greffe de la Cour - ENG - 11 mars 2017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83525" y="6321425"/>
            <a:ext cx="900113" cy="179388"/>
          </a:xfrm>
          <a:prstGeom prst="rect">
            <a:avLst/>
          </a:prstGeom>
        </p:spPr>
        <p:txBody>
          <a:bodyPr vert="horz" wrap="square" lIns="0" tIns="0" rIns="215973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289521A-49CF-F74B-AB00-78D1D0D87D6F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1032" name="Imag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11638" y="287339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29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 cap="all">
          <a:solidFill>
            <a:schemeClr val="accent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5pPr>
      <a:lvl6pPr marL="45714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6pPr>
      <a:lvl7pPr marL="91428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7pPr>
      <a:lvl8pPr marL="13714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8pPr>
      <a:lvl9pPr marL="1828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charset="0"/>
          <a:ea typeface="ヒラギノ角ゴ Pro W3" charset="0"/>
          <a:cs typeface="ヒラギノ角ゴ Pro W3" charset="0"/>
        </a:defRPr>
      </a:lvl9pPr>
    </p:titleStyle>
    <p:bodyStyle>
      <a:lvl1pPr marL="342857" indent="-342857" algn="l" rtl="0" eaLnBrk="1" fontAlgn="base" hangingPunct="1">
        <a:spcBef>
          <a:spcPct val="0"/>
        </a:spcBef>
        <a:spcAft>
          <a:spcPts val="800"/>
        </a:spcAft>
        <a:buFont typeface="Arial" charset="0"/>
        <a:defRPr sz="1400" b="1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430160" indent="12698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Wingdings" charset="0"/>
        <a:buChar char=""/>
        <a:defRPr sz="1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19049" indent="-107936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719049" indent="652382" algn="l" rtl="0" eaLnBrk="1" fontAlgn="base" hangingPunct="1">
        <a:spcBef>
          <a:spcPct val="0"/>
        </a:spcBef>
        <a:spcAft>
          <a:spcPct val="0"/>
        </a:spcAft>
        <a:buClr>
          <a:srgbClr val="C1D9DB"/>
        </a:buClr>
        <a:buSzPct val="100000"/>
        <a:buFont typeface="Wingdings" charset="0"/>
        <a:defRPr sz="1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826985" indent="-107936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-"/>
        <a:defRPr sz="1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287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1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4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7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360000" y="6321600"/>
            <a:ext cx="8424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75999" y="1448780"/>
            <a:ext cx="7992000" cy="720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75999" y="2214008"/>
            <a:ext cx="7992000" cy="39152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0001" y="6321600"/>
            <a:ext cx="900113" cy="180000"/>
          </a:xfrm>
          <a:prstGeom prst="rect">
            <a:avLst/>
          </a:prstGeom>
        </p:spPr>
        <p:txBody>
          <a:bodyPr vert="horz" lIns="302400" tIns="0" rIns="0" bIns="0" rtlCol="0" anchor="ctr" anchorCtr="0">
            <a:noAutofit/>
          </a:bodyPr>
          <a:lstStyle>
            <a:lvl1pPr algn="l">
              <a:defRPr sz="786">
                <a:solidFill>
                  <a:schemeClr val="bg1"/>
                </a:solidFill>
              </a:defRPr>
            </a:lvl1pPr>
          </a:lstStyle>
          <a:p>
            <a:fld id="{A83AF595-123E-4E45-ABC1-D9315BF1FA21}" type="datetime1">
              <a:rPr lang="fr-FR" smtClean="0"/>
              <a:t>02/09/18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331641" y="6321600"/>
            <a:ext cx="648072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86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service du greffe de la Cour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83888" y="6321600"/>
            <a:ext cx="900112" cy="180000"/>
          </a:xfrm>
          <a:prstGeom prst="rect">
            <a:avLst/>
          </a:prstGeom>
        </p:spPr>
        <p:txBody>
          <a:bodyPr vert="horz" lIns="0" tIns="0" rIns="302400" bIns="0" rtlCol="0" anchor="ctr" anchorCtr="0">
            <a:noAutofit/>
          </a:bodyPr>
          <a:lstStyle>
            <a:lvl1pPr algn="r">
              <a:defRPr sz="786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11999" y="8577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7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60" r:id="rId3"/>
  </p:sldLayoutIdLst>
  <p:hf hdr="0"/>
  <p:txStyles>
    <p:titleStyle>
      <a:lvl1pPr algn="l" defTabSz="914418" rtl="0" eaLnBrk="1" latinLnBrk="0" hangingPunct="1">
        <a:lnSpc>
          <a:spcPct val="85000"/>
        </a:lnSpc>
        <a:spcBef>
          <a:spcPct val="0"/>
        </a:spcBef>
        <a:buNone/>
        <a:defRPr sz="2429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18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429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30221" indent="127003" algn="l" defTabSz="914418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"/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20014" indent="-108002" algn="l" defTabSz="91441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214" kern="1200">
          <a:solidFill>
            <a:schemeClr val="tx1"/>
          </a:solidFill>
          <a:latin typeface="+mn-lt"/>
          <a:ea typeface="+mn-ea"/>
          <a:cs typeface="+mn-cs"/>
        </a:defRPr>
      </a:lvl3pPr>
      <a:lvl4pPr marL="720014" indent="0" algn="l" defTabSz="91441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Wingdings" panose="05000000000000000000" pitchFamily="2" charset="2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17" indent="-108002" algn="l" defTabSz="91441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360000" y="6321600"/>
            <a:ext cx="8424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75999" y="1448780"/>
            <a:ext cx="7992000" cy="720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75999" y="2214008"/>
            <a:ext cx="7992000" cy="39152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0001" y="6321600"/>
            <a:ext cx="900113" cy="180000"/>
          </a:xfrm>
          <a:prstGeom prst="rect">
            <a:avLst/>
          </a:prstGeom>
        </p:spPr>
        <p:txBody>
          <a:bodyPr vert="horz" lIns="302400" tIns="0" rIns="0" bIns="0" rtlCol="0" anchor="ctr" anchorCtr="0">
            <a:noAutofit/>
          </a:bodyPr>
          <a:lstStyle>
            <a:lvl1pPr algn="l">
              <a:defRPr sz="786">
                <a:solidFill>
                  <a:schemeClr val="bg1"/>
                </a:solidFill>
              </a:defRPr>
            </a:lvl1pPr>
          </a:lstStyle>
          <a:p>
            <a:fld id="{A83AF595-123E-4E45-ABC1-D9315BF1FA21}" type="datetime1">
              <a:rPr lang="fr-FR" smtClean="0"/>
              <a:t>02/09/18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331641" y="6321600"/>
            <a:ext cx="648072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86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service du greffe de la Cour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83888" y="6321600"/>
            <a:ext cx="900112" cy="180000"/>
          </a:xfrm>
          <a:prstGeom prst="rect">
            <a:avLst/>
          </a:prstGeom>
        </p:spPr>
        <p:txBody>
          <a:bodyPr vert="horz" lIns="0" tIns="0" rIns="302400" bIns="0" rtlCol="0" anchor="ctr" anchorCtr="0">
            <a:noAutofit/>
          </a:bodyPr>
          <a:lstStyle>
            <a:lvl1pPr algn="r">
              <a:defRPr sz="786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11999" y="8577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</p:sldLayoutIdLst>
  <p:hf hdr="0"/>
  <p:txStyles>
    <p:titleStyle>
      <a:lvl1pPr algn="l" defTabSz="914418" rtl="0" eaLnBrk="1" latinLnBrk="0" hangingPunct="1">
        <a:lnSpc>
          <a:spcPct val="85000"/>
        </a:lnSpc>
        <a:spcBef>
          <a:spcPct val="0"/>
        </a:spcBef>
        <a:buNone/>
        <a:defRPr sz="2429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18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429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30221" indent="127003" algn="l" defTabSz="914418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"/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20014" indent="-108002" algn="l" defTabSz="91441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214" kern="1200">
          <a:solidFill>
            <a:schemeClr val="tx1"/>
          </a:solidFill>
          <a:latin typeface="+mn-lt"/>
          <a:ea typeface="+mn-ea"/>
          <a:cs typeface="+mn-cs"/>
        </a:defRPr>
      </a:lvl3pPr>
      <a:lvl4pPr marL="720014" indent="0" algn="l" defTabSz="91441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Wingdings" panose="05000000000000000000" pitchFamily="2" charset="2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17" indent="-108002" algn="l" defTabSz="91441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8.jpe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17.jpeg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827584" y="2492896"/>
            <a:ext cx="7559675" cy="2089150"/>
          </a:xfrm>
        </p:spPr>
        <p:txBody>
          <a:bodyPr>
            <a:noAutofit/>
          </a:bodyPr>
          <a:lstStyle/>
          <a:p>
            <a:pPr eaLnBrk="1" hangingPunct="1"/>
            <a:r>
              <a:rPr lang="fr-FR" sz="3600" cap="none" dirty="0" smtClean="0">
                <a:latin typeface="Times New Roman" charset="0"/>
              </a:rPr>
              <a:t>The Court </a:t>
            </a:r>
            <a:r>
              <a:rPr lang="fr-FR" sz="3600" cap="none" dirty="0" err="1" smtClean="0">
                <a:latin typeface="Times New Roman" charset="0"/>
              </a:rPr>
              <a:t>Registry</a:t>
            </a:r>
            <a:endParaRPr lang="fr-FR" sz="3600" cap="none" dirty="0" smtClean="0">
              <a:latin typeface="Times New Roman" charset="0"/>
            </a:endParaRPr>
          </a:p>
          <a:p>
            <a:pPr eaLnBrk="1" hangingPunct="1"/>
            <a:endParaRPr lang="fr-FR" sz="3600" cap="none" dirty="0" smtClean="0">
              <a:latin typeface="Times New Roman" charset="0"/>
            </a:endParaRPr>
          </a:p>
          <a:p>
            <a:pPr eaLnBrk="1" hangingPunct="1"/>
            <a:r>
              <a:rPr lang="fr-FR" sz="3200" cap="none" dirty="0" smtClean="0">
                <a:latin typeface="Times New Roman" charset="0"/>
              </a:rPr>
              <a:t>Certification </a:t>
            </a:r>
            <a:r>
              <a:rPr lang="fr-FR" sz="3200" cap="none" dirty="0" err="1" smtClean="0">
                <a:latin typeface="Times New Roman" charset="0"/>
              </a:rPr>
              <a:t>Process</a:t>
            </a:r>
            <a:r>
              <a:rPr lang="fr-FR" sz="3200" cap="none" dirty="0" smtClean="0">
                <a:latin typeface="Times New Roman" charset="0"/>
              </a:rPr>
              <a:t> ISO 9001-v2015</a:t>
            </a:r>
          </a:p>
          <a:p>
            <a:pPr eaLnBrk="1" hangingPunct="1"/>
            <a:endParaRPr lang="fr-FR" sz="3200" cap="none" dirty="0" smtClean="0">
              <a:latin typeface="Times New Roman" charset="0"/>
            </a:endParaRPr>
          </a:p>
          <a:p>
            <a:pPr eaLnBrk="1" hangingPunct="1"/>
            <a:r>
              <a:rPr lang="fr-FR" sz="2000" b="1" i="1" cap="none" dirty="0" smtClean="0">
                <a:latin typeface="Times New Roman" charset="0"/>
              </a:rPr>
              <a:t>July 2018</a:t>
            </a:r>
          </a:p>
        </p:txBody>
      </p:sp>
      <p:sp>
        <p:nvSpPr>
          <p:cNvPr id="7172" name="Espace réservé de la date 3"/>
          <p:cNvSpPr>
            <a:spLocks noGrp="1"/>
          </p:cNvSpPr>
          <p:nvPr>
            <p:ph type="dt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2876FCC-0F98-4FCB-BE83-3C3203D6E5ED}" type="datetime1">
              <a:rPr lang="fr-FR" sz="100" b="0" smtClean="0">
                <a:solidFill>
                  <a:prstClr val="white"/>
                </a:solidFill>
              </a:rPr>
              <a:pPr/>
              <a:t>02/09/18</a:t>
            </a:fld>
            <a:endParaRPr lang="fr-FR" sz="100" b="0">
              <a:solidFill>
                <a:prstClr val="white"/>
              </a:solidFill>
            </a:endParaRPr>
          </a:p>
        </p:txBody>
      </p:sp>
      <p:sp>
        <p:nvSpPr>
          <p:cNvPr id="7173" name="Espace réservé du numéro de diapositive 6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02F5B6D-AD7D-9F43-BD82-15DD120F34D1}" type="slidenum">
              <a:rPr lang="fr-FR" sz="100" b="0">
                <a:solidFill>
                  <a:prstClr val="white"/>
                </a:solidFill>
              </a:rPr>
              <a:pPr/>
              <a:t>1</a:t>
            </a:fld>
            <a:endParaRPr lang="fr-FR" sz="100" b="0">
              <a:solidFill>
                <a:prstClr val="white"/>
              </a:solidFill>
            </a:endParaRPr>
          </a:p>
        </p:txBody>
      </p:sp>
      <p:sp>
        <p:nvSpPr>
          <p:cNvPr id="7174" name="Espace réservé du pied de page 7"/>
          <p:cNvSpPr>
            <a:spLocks noGrp="1"/>
          </p:cNvSpPr>
          <p:nvPr>
            <p:ph type="ftr" sz="quarter" idx="17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100" b="0" smtClean="0">
                <a:solidFill>
                  <a:prstClr val="white"/>
                </a:solidFill>
              </a:rPr>
              <a:t>Cour des comptes - GPP - Pôle de la gestion des comptes</a:t>
            </a:r>
            <a:endParaRPr lang="fr-FR" sz="100" b="0">
              <a:solidFill>
                <a:prstClr val="white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36" y="221395"/>
            <a:ext cx="538702" cy="4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3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842-F803-2942-8769-BF9E30C91F62}" type="datetime1">
              <a:rPr lang="fr-FR" smtClean="0"/>
              <a:t>02/09/18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Cour des comptes –  Secrétariat général – Service du greffe de la Cour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75B-B288-1C42-83B3-B5839678062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9" y="2180084"/>
            <a:ext cx="2681461" cy="37575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2" descr="C:\Users\gpetit\AppData\Local\Microsoft\Windows\Temporary Internet Files\Content.IE5\6NJXGZ28\Audit-stamp[1]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6750"/>
            <a:ext cx="1291217" cy="10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86246" y="1067945"/>
            <a:ext cx="8207375" cy="719137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fr-FR" sz="2000" dirty="0" smtClean="0"/>
              <a:t>A </a:t>
            </a:r>
            <a:r>
              <a:rPr lang="fr-FR" sz="2000" dirty="0" err="1" smtClean="0"/>
              <a:t>renowned</a:t>
            </a:r>
            <a:r>
              <a:rPr lang="fr-FR" sz="2000" dirty="0" smtClean="0"/>
              <a:t> </a:t>
            </a:r>
            <a:r>
              <a:rPr lang="fr-FR" sz="2000" dirty="0" err="1" smtClean="0"/>
              <a:t>quality</a:t>
            </a:r>
            <a:r>
              <a:rPr lang="fr-FR" sz="2000" dirty="0" smtClean="0"/>
              <a:t> management system </a:t>
            </a:r>
            <a:r>
              <a:rPr lang="fr-FR" sz="2000" b="1" dirty="0" err="1" smtClean="0">
                <a:solidFill>
                  <a:schemeClr val="tx1"/>
                </a:solidFill>
              </a:rPr>
              <a:t>conforms</a:t>
            </a:r>
            <a:r>
              <a:rPr lang="fr-FR" sz="2000" b="1" dirty="0" smtClean="0">
                <a:solidFill>
                  <a:schemeClr val="tx1"/>
                </a:solidFill>
              </a:rPr>
              <a:t> to the standard </a:t>
            </a:r>
            <a:r>
              <a:rPr lang="fr-FR" sz="2000" b="1" dirty="0" err="1" smtClean="0">
                <a:solidFill>
                  <a:schemeClr val="tx1"/>
                </a:solidFill>
              </a:rPr>
              <a:t>requirements</a:t>
            </a:r>
            <a:r>
              <a:rPr lang="fr-FR" sz="2000" b="1" dirty="0" smtClean="0">
                <a:solidFill>
                  <a:schemeClr val="tx1"/>
                </a:solidFill>
              </a:rPr>
              <a:t> of </a:t>
            </a:r>
            <a:r>
              <a:rPr lang="fr-FR" sz="2000" b="1" dirty="0">
                <a:solidFill>
                  <a:schemeClr val="tx1"/>
                </a:solidFill>
              </a:rPr>
              <a:t>the </a:t>
            </a:r>
            <a:r>
              <a:rPr lang="fr-FR" sz="2000" b="1" dirty="0" smtClean="0">
                <a:solidFill>
                  <a:schemeClr val="tx1"/>
                </a:solidFill>
              </a:rPr>
              <a:t>iso 9001-</a:t>
            </a:r>
            <a:r>
              <a:rPr lang="fr-FR" sz="2000" b="1" cap="none" dirty="0" smtClean="0">
                <a:solidFill>
                  <a:schemeClr val="tx1"/>
                </a:solidFill>
              </a:rPr>
              <a:t>v</a:t>
            </a:r>
            <a:r>
              <a:rPr lang="fr-FR" sz="2000" b="1" dirty="0" smtClean="0">
                <a:solidFill>
                  <a:schemeClr val="tx1"/>
                </a:solidFill>
              </a:rPr>
              <a:t>2015</a:t>
            </a:r>
            <a:br>
              <a:rPr lang="fr-FR" sz="2000" b="1" dirty="0" smtClean="0">
                <a:solidFill>
                  <a:schemeClr val="tx1"/>
                </a:solidFill>
              </a:rPr>
            </a:br>
            <a:r>
              <a:rPr lang="fr-FR" sz="2000" dirty="0" err="1" smtClean="0"/>
              <a:t>Certificated</a:t>
            </a:r>
            <a:r>
              <a:rPr lang="fr-FR" sz="2000" dirty="0" smtClean="0"/>
              <a:t> by AFNOR 13 JUNE 2018</a:t>
            </a: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179512" y="3388547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orientation of « </a:t>
            </a:r>
            <a:r>
              <a:rPr lang="fr-F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clients</a:t>
            </a:r>
            <a:r>
              <a:rPr lang="fr-FR" sz="14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 </a:t>
            </a:r>
            <a:r>
              <a:rPr lang="fr-FR" sz="1400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concerning</a:t>
            </a:r>
            <a:r>
              <a:rPr lang="fr-FR" sz="14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1400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endParaRPr lang="fr-FR" sz="1400" dirty="0" smtClean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leadership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1400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involvement</a:t>
            </a:r>
            <a:r>
              <a:rPr lang="fr-FR" sz="14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Registry</a:t>
            </a:r>
            <a:r>
              <a:rPr lang="fr-F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employees</a:t>
            </a:r>
            <a:endParaRPr lang="fr-FR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fr-FR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endParaRPr lang="fr-FR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principal of </a:t>
            </a:r>
            <a:r>
              <a:rPr lang="fr-FR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continuous</a:t>
            </a:r>
            <a:r>
              <a:rPr lang="fr-F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improvement</a:t>
            </a:r>
            <a:endParaRPr lang="fr-FR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1400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implementation</a:t>
            </a:r>
            <a:r>
              <a:rPr lang="fr-FR" sz="14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performance-</a:t>
            </a:r>
            <a:r>
              <a:rPr lang="fr-FR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measuring</a:t>
            </a:r>
            <a:r>
              <a:rPr lang="fr-F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system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management of </a:t>
            </a:r>
            <a:r>
              <a:rPr lang="fr-F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relationship</a:t>
            </a:r>
            <a:r>
              <a:rPr lang="fr-F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Registry</a:t>
            </a:r>
            <a:r>
              <a:rPr lang="fr-F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artners</a:t>
            </a:r>
            <a:r>
              <a:rPr lang="fr-FR" sz="14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concerned</a:t>
            </a:r>
            <a:endParaRPr lang="fr-F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44232"/>
            <a:ext cx="1511994" cy="115311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36" y="221395"/>
            <a:ext cx="538702" cy="4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1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842-F803-2942-8769-BF9E30C91F62}" type="datetime1">
              <a:rPr lang="fr-FR" smtClean="0"/>
              <a:t>02/09/18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Cour des comptes –  Secrétariat général – Service du greffe de la Cour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75B-B288-1C42-83B3-B5839678062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86246" y="1067945"/>
            <a:ext cx="8207375" cy="719137"/>
          </a:xfrm>
        </p:spPr>
        <p:txBody>
          <a:bodyPr/>
          <a:lstStyle/>
          <a:p>
            <a:pPr algn="ctr">
              <a:lnSpc>
                <a:spcPts val="2500"/>
              </a:lnSpc>
            </a:pPr>
            <a:r>
              <a:rPr lang="fr-FR" sz="2000" dirty="0" smtClean="0"/>
              <a:t>A </a:t>
            </a:r>
            <a:r>
              <a:rPr lang="fr-FR" sz="2000" dirty="0" err="1" smtClean="0"/>
              <a:t>quality</a:t>
            </a:r>
            <a:r>
              <a:rPr lang="fr-FR" sz="2000" dirty="0" smtClean="0"/>
              <a:t> management system </a:t>
            </a:r>
            <a:r>
              <a:rPr lang="fr-FR" sz="2000" dirty="0" err="1" smtClean="0"/>
              <a:t>based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principle</a:t>
            </a:r>
            <a:r>
              <a:rPr lang="fr-FR" sz="2000" dirty="0" smtClean="0"/>
              <a:t> of </a:t>
            </a:r>
            <a:r>
              <a:rPr lang="fr-FR" sz="2000" b="1" dirty="0" err="1">
                <a:solidFill>
                  <a:schemeClr val="tx1"/>
                </a:solidFill>
              </a:rPr>
              <a:t>continous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improvement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483768" y="1844824"/>
            <a:ext cx="4212468" cy="38884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905857" y="3140967"/>
            <a:ext cx="1368152" cy="12241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436096" y="2276872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</a:rPr>
              <a:t>P</a:t>
            </a:r>
            <a:endParaRPr lang="fr-FR" sz="48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87824" y="2281092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</a:rPr>
              <a:t>A</a:t>
            </a:r>
            <a:endParaRPr lang="fr-FR" sz="48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52809" y="4149081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</a:rPr>
              <a:t>D</a:t>
            </a:r>
            <a:endParaRPr lang="fr-FR" sz="48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68457" y="414908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</a:rPr>
              <a:t>C</a:t>
            </a:r>
            <a:endParaRPr lang="fr-FR" sz="4800" b="1" dirty="0">
              <a:solidFill>
                <a:schemeClr val="bg1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4139952" y="2636912"/>
            <a:ext cx="936104" cy="14401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10800000">
            <a:off x="4121881" y="4492570"/>
            <a:ext cx="936104" cy="14401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5400000">
            <a:off x="5328084" y="3709309"/>
            <a:ext cx="936104" cy="14401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16200000">
            <a:off x="2879812" y="3705657"/>
            <a:ext cx="936104" cy="14401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>
            <a:stCxn id="8" idx="2"/>
            <a:endCxn id="8" idx="6"/>
          </p:cNvCxnSpPr>
          <p:nvPr/>
        </p:nvCxnSpPr>
        <p:spPr>
          <a:xfrm>
            <a:off x="2483768" y="3789040"/>
            <a:ext cx="4212468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8" idx="4"/>
          </p:cNvCxnSpPr>
          <p:nvPr/>
        </p:nvCxnSpPr>
        <p:spPr>
          <a:xfrm flipV="1">
            <a:off x="4590002" y="1863142"/>
            <a:ext cx="18002" cy="3870114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950975" y="3613356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1"/>
                </a:solidFill>
              </a:rPr>
              <a:t>Leadership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411889" y="1813409"/>
            <a:ext cx="671979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Plan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531359" y="2927631"/>
            <a:ext cx="56297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bg1"/>
                </a:solidFill>
              </a:rPr>
              <a:t>Plan</a:t>
            </a:r>
            <a:endParaRPr lang="fr-FR" sz="1400" b="1" i="1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085422" y="2927631"/>
            <a:ext cx="47320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i="1" dirty="0" err="1" smtClean="0">
                <a:solidFill>
                  <a:schemeClr val="bg1"/>
                </a:solidFill>
              </a:rPr>
              <a:t>Act</a:t>
            </a:r>
            <a:endParaRPr lang="fr-FR" sz="1400" b="1" i="1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917967" y="4778652"/>
            <a:ext cx="8210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bg1"/>
                </a:solidFill>
              </a:rPr>
              <a:t>Control</a:t>
            </a:r>
            <a:endParaRPr lang="fr-FR" sz="1400" b="1" i="1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583013" y="4820272"/>
            <a:ext cx="42351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bg1"/>
                </a:solidFill>
              </a:rPr>
              <a:t>Do</a:t>
            </a:r>
            <a:endParaRPr lang="fr-FR" sz="1400" b="1" i="1" dirty="0">
              <a:solidFill>
                <a:schemeClr val="bg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700982" y="4602550"/>
            <a:ext cx="1890262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accent1"/>
                </a:solidFill>
              </a:rPr>
              <a:t>Implementation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003431" y="1813409"/>
            <a:ext cx="556563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accent1"/>
                </a:solidFill>
              </a:rPr>
              <a:t>Act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21193" y="4307904"/>
            <a:ext cx="1005404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Control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732240" y="2428302"/>
            <a:ext cx="2219582" cy="1061829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b="1" dirty="0" err="1" smtClean="0"/>
              <a:t>Context</a:t>
            </a:r>
            <a:r>
              <a:rPr lang="fr-FR" sz="1200" b="1" dirty="0" smtClean="0"/>
              <a:t> and </a:t>
            </a:r>
            <a:r>
              <a:rPr lang="fr-FR" sz="1200" b="1" dirty="0" err="1" smtClean="0"/>
              <a:t>risks</a:t>
            </a:r>
            <a:endParaRPr lang="fr-FR" sz="1200" b="1" dirty="0" smtClean="0"/>
          </a:p>
          <a:p>
            <a:pPr>
              <a:spcAft>
                <a:spcPts val="600"/>
              </a:spcAft>
            </a:pPr>
            <a:r>
              <a:rPr lang="fr-FR" sz="1200" b="1" dirty="0" smtClean="0"/>
              <a:t>The </a:t>
            </a:r>
            <a:r>
              <a:rPr lang="fr-FR" sz="1200" b="1" dirty="0" err="1" smtClean="0"/>
              <a:t>Registry’s</a:t>
            </a:r>
            <a:r>
              <a:rPr lang="fr-FR" sz="1200" b="1" dirty="0" smtClean="0"/>
              <a:t> Performance</a:t>
            </a:r>
          </a:p>
          <a:p>
            <a:pPr>
              <a:spcAft>
                <a:spcPts val="600"/>
              </a:spcAft>
            </a:pPr>
            <a:r>
              <a:rPr lang="fr-FR" sz="1200" b="1" dirty="0" err="1" smtClean="0"/>
              <a:t>Contract</a:t>
            </a:r>
            <a:endParaRPr lang="fr-FR" sz="1200" b="1" dirty="0" smtClean="0"/>
          </a:p>
          <a:p>
            <a:pPr>
              <a:spcAft>
                <a:spcPts val="600"/>
              </a:spcAft>
            </a:pPr>
            <a:r>
              <a:rPr lang="fr-FR" sz="1200" b="1" dirty="0" smtClean="0"/>
              <a:t>Qualitative Objectives</a:t>
            </a:r>
            <a:endParaRPr lang="fr-FR" sz="12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6444208" y="5062825"/>
            <a:ext cx="2435606" cy="1246495"/>
          </a:xfrm>
          <a:prstGeom prst="rect">
            <a:avLst/>
          </a:prstGeom>
          <a:solidFill>
            <a:schemeClr val="accent4"/>
          </a:solidFill>
        </p:spPr>
        <p:txBody>
          <a:bodyPr wrap="square" lIns="0" r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b="1" dirty="0" err="1" smtClean="0"/>
              <a:t>Procedures</a:t>
            </a:r>
            <a:endParaRPr lang="fr-FR" sz="1200" b="1" dirty="0" smtClean="0"/>
          </a:p>
          <a:p>
            <a:pPr>
              <a:spcAft>
                <a:spcPts val="600"/>
              </a:spcAft>
            </a:pPr>
            <a:r>
              <a:rPr lang="fr-FR" sz="1200" b="1" dirty="0" smtClean="0"/>
              <a:t>Actions </a:t>
            </a:r>
            <a:r>
              <a:rPr lang="fr-FR" sz="1200" b="1" dirty="0" err="1" smtClean="0"/>
              <a:t>taken</a:t>
            </a:r>
            <a:r>
              <a:rPr lang="fr-FR" sz="1200" b="1" dirty="0" smtClean="0"/>
              <a:t> for the performance </a:t>
            </a:r>
            <a:r>
              <a:rPr lang="fr-FR" sz="1200" b="1" dirty="0" err="1" smtClean="0"/>
              <a:t>contract</a:t>
            </a:r>
            <a:endParaRPr lang="fr-FR" sz="1200" b="1" dirty="0" smtClean="0"/>
          </a:p>
          <a:p>
            <a:pPr>
              <a:spcAft>
                <a:spcPts val="600"/>
              </a:spcAft>
            </a:pPr>
            <a:r>
              <a:rPr lang="fr-FR" sz="1200" b="1" dirty="0" smtClean="0"/>
              <a:t>Network of </a:t>
            </a:r>
            <a:r>
              <a:rPr lang="fr-FR" sz="1200" b="1" dirty="0" err="1" smtClean="0"/>
              <a:t>clerks</a:t>
            </a:r>
            <a:endParaRPr lang="fr-FR" sz="1200" b="1" dirty="0" smtClean="0"/>
          </a:p>
          <a:p>
            <a:pPr>
              <a:spcAft>
                <a:spcPts val="600"/>
              </a:spcAft>
            </a:pPr>
            <a:r>
              <a:rPr lang="fr-FR" sz="1200" b="1" dirty="0" err="1" smtClean="0"/>
              <a:t>Accompanying</a:t>
            </a:r>
            <a:r>
              <a:rPr lang="fr-FR" sz="1200" b="1" dirty="0" smtClean="0"/>
              <a:t> the SI </a:t>
            </a:r>
            <a:r>
              <a:rPr lang="fr-FR" sz="1200" b="1" dirty="0" err="1" smtClean="0"/>
              <a:t>Users</a:t>
            </a:r>
            <a:endParaRPr lang="fr-FR" sz="12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394712" y="4932540"/>
            <a:ext cx="2029723" cy="83099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b="1" dirty="0" err="1" smtClean="0"/>
              <a:t>Reviewing</a:t>
            </a:r>
            <a:r>
              <a:rPr lang="fr-FR" sz="1200" b="1" dirty="0" smtClean="0"/>
              <a:t> the direction</a:t>
            </a:r>
            <a:br>
              <a:rPr lang="fr-FR" sz="1200" b="1" dirty="0" smtClean="0"/>
            </a:br>
            <a:r>
              <a:rPr lang="fr-FR" sz="1200" b="1" dirty="0" err="1" smtClean="0"/>
              <a:t>Internal</a:t>
            </a:r>
            <a:r>
              <a:rPr lang="fr-FR" sz="1200" b="1" dirty="0" smtClean="0"/>
              <a:t> Audit</a:t>
            </a:r>
            <a:br>
              <a:rPr lang="fr-FR" sz="1200" b="1" dirty="0" smtClean="0"/>
            </a:br>
            <a:r>
              <a:rPr lang="fr-FR" sz="1200" b="1" dirty="0" err="1" smtClean="0"/>
              <a:t>Measuring</a:t>
            </a:r>
            <a:r>
              <a:rPr lang="fr-FR" sz="1200" b="1" dirty="0" smtClean="0"/>
              <a:t> the Activity</a:t>
            </a:r>
            <a:br>
              <a:rPr lang="fr-FR" sz="1200" b="1" dirty="0" smtClean="0"/>
            </a:br>
            <a:r>
              <a:rPr lang="fr-FR" sz="1200" b="1" dirty="0" err="1" smtClean="0"/>
              <a:t>Evaluating</a:t>
            </a:r>
            <a:r>
              <a:rPr lang="fr-FR" sz="1200" b="1" dirty="0" smtClean="0"/>
              <a:t> Performances</a:t>
            </a:r>
            <a:endParaRPr lang="fr-FR" sz="12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375856" y="2435155"/>
            <a:ext cx="2050561" cy="800219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b="1" dirty="0" err="1" smtClean="0"/>
              <a:t>Continuous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Improvement</a:t>
            </a:r>
            <a:endParaRPr lang="fr-FR" sz="1200" b="1" dirty="0" smtClean="0"/>
          </a:p>
          <a:p>
            <a:pPr>
              <a:spcAft>
                <a:spcPts val="600"/>
              </a:spcAft>
            </a:pPr>
            <a:r>
              <a:rPr lang="fr-FR" sz="1200" b="1" dirty="0" err="1" smtClean="0"/>
              <a:t>Correctional</a:t>
            </a:r>
            <a:r>
              <a:rPr lang="fr-FR" sz="1200" b="1" dirty="0" smtClean="0"/>
              <a:t> Actions</a:t>
            </a:r>
          </a:p>
          <a:p>
            <a:pPr>
              <a:spcAft>
                <a:spcPts val="600"/>
              </a:spcAft>
            </a:pPr>
            <a:r>
              <a:rPr lang="fr-FR" sz="1200" b="1" dirty="0" err="1" smtClean="0"/>
              <a:t>Non-conformity</a:t>
            </a:r>
            <a:endParaRPr lang="fr-FR" sz="1200" b="1" dirty="0"/>
          </a:p>
        </p:txBody>
      </p:sp>
      <p:sp>
        <p:nvSpPr>
          <p:cNvPr id="37" name="Triangle isocèle 36"/>
          <p:cNvSpPr/>
          <p:nvPr/>
        </p:nvSpPr>
        <p:spPr>
          <a:xfrm rot="10800000">
            <a:off x="7459846" y="2246976"/>
            <a:ext cx="576064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riangle isocèle 37"/>
          <p:cNvSpPr/>
          <p:nvPr/>
        </p:nvSpPr>
        <p:spPr>
          <a:xfrm rot="10800000">
            <a:off x="993680" y="2235495"/>
            <a:ext cx="576064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riangle isocèle 38"/>
          <p:cNvSpPr/>
          <p:nvPr/>
        </p:nvSpPr>
        <p:spPr>
          <a:xfrm rot="10800000">
            <a:off x="1277600" y="4730782"/>
            <a:ext cx="576064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/>
          <p:cNvSpPr/>
          <p:nvPr/>
        </p:nvSpPr>
        <p:spPr>
          <a:xfrm rot="10800000">
            <a:off x="7358079" y="5021179"/>
            <a:ext cx="576064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36" y="221395"/>
            <a:ext cx="538702" cy="4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3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6262" y="1014315"/>
            <a:ext cx="7991475" cy="719137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fr-FR" sz="1800" dirty="0" smtClean="0"/>
              <a:t>A </a:t>
            </a:r>
            <a:r>
              <a:rPr lang="fr-FR" sz="1800" dirty="0" err="1" smtClean="0"/>
              <a:t>project</a:t>
            </a:r>
            <a:r>
              <a:rPr lang="fr-FR" sz="1800" dirty="0" smtClean="0"/>
              <a:t> </a:t>
            </a:r>
            <a:r>
              <a:rPr lang="fr-FR" sz="1800" dirty="0" err="1" smtClean="0"/>
              <a:t>conducted</a:t>
            </a:r>
            <a:r>
              <a:rPr lang="fr-FR" sz="1800" dirty="0" smtClean="0"/>
              <a:t> </a:t>
            </a:r>
            <a:r>
              <a:rPr lang="fr-FR" sz="1800" dirty="0" err="1" smtClean="0"/>
              <a:t>according</a:t>
            </a:r>
            <a:r>
              <a:rPr lang="fr-FR" sz="1800" dirty="0" smtClean="0"/>
              <a:t> to the  </a:t>
            </a:r>
            <a:r>
              <a:rPr lang="fr-FR" sz="1800" b="1" dirty="0" err="1" smtClean="0">
                <a:solidFill>
                  <a:schemeClr val="tx1"/>
                </a:solidFill>
              </a:rPr>
              <a:t>methodology</a:t>
            </a:r>
            <a:r>
              <a:rPr lang="fr-FR" sz="1800" b="1" dirty="0" smtClean="0">
                <a:solidFill>
                  <a:schemeClr val="tx1"/>
                </a:solidFill>
              </a:rPr>
              <a:t> of </a:t>
            </a:r>
            <a:r>
              <a:rPr lang="fr-FR" sz="1800" b="1" dirty="0">
                <a:solidFill>
                  <a:schemeClr val="tx1"/>
                </a:solidFill>
              </a:rPr>
              <a:t>7S </a:t>
            </a:r>
            <a:r>
              <a:rPr lang="fr-FR" sz="1800" dirty="0" err="1" smtClean="0"/>
              <a:t>recommended</a:t>
            </a:r>
            <a:r>
              <a:rPr lang="fr-FR" sz="1800" dirty="0" smtClean="0"/>
              <a:t> by the </a:t>
            </a:r>
            <a:r>
              <a:rPr lang="fr-FR" sz="1800" i="1" dirty="0"/>
              <a:t>International </a:t>
            </a:r>
            <a:r>
              <a:rPr lang="fr-FR" sz="1800" i="1" dirty="0" err="1"/>
              <a:t>Organization</a:t>
            </a:r>
            <a:r>
              <a:rPr lang="fr-FR" sz="1800" i="1" dirty="0"/>
              <a:t> for </a:t>
            </a:r>
            <a:r>
              <a:rPr lang="fr-FR" sz="1800" i="1" dirty="0" err="1"/>
              <a:t>Standardization</a:t>
            </a:r>
            <a:r>
              <a:rPr lang="fr-FR" sz="1800" i="1" dirty="0"/>
              <a:t> (ISO)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842-F803-2942-8769-BF9E30C91F62}" type="datetime1">
              <a:rPr lang="fr-FR" smtClean="0"/>
              <a:t>02/09/18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75B-B288-1C42-83B3-B5839678062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31913" y="6321425"/>
            <a:ext cx="6480175" cy="179388"/>
          </a:xfrm>
        </p:spPr>
        <p:txBody>
          <a:bodyPr/>
          <a:lstStyle/>
          <a:p>
            <a:r>
              <a:rPr lang="fr-FR" dirty="0"/>
              <a:t>Cour des comptes –  Secrétariat général – Service du greffe de la Cour</a:t>
            </a: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1047370805"/>
              </p:ext>
            </p:extLst>
          </p:nvPr>
        </p:nvGraphicFramePr>
        <p:xfrm>
          <a:off x="142801" y="1700808"/>
          <a:ext cx="878497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space réservé du contenu 1"/>
          <p:cNvSpPr txBox="1">
            <a:spLocks/>
          </p:cNvSpPr>
          <p:nvPr/>
        </p:nvSpPr>
        <p:spPr bwMode="gray">
          <a:xfrm>
            <a:off x="576262" y="2708920"/>
            <a:ext cx="799147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1400" b="1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30213" indent="127000" algn="l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Font typeface="Wingdings" charset="0"/>
              <a:buChar char=""/>
              <a:defRPr sz="1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719138" indent="-107950" algn="l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719138" indent="652463" algn="l" rtl="0" eaLnBrk="1" fontAlgn="base" hangingPunct="1">
              <a:spcBef>
                <a:spcPct val="0"/>
              </a:spcBef>
              <a:spcAft>
                <a:spcPts val="0"/>
              </a:spcAft>
              <a:buClr>
                <a:srgbClr val="C1D9DB"/>
              </a:buClr>
              <a:buSzPct val="100000"/>
              <a:buFont typeface="Wingdings" charset="0"/>
              <a:defRPr sz="100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827088" indent="-107950" algn="l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>
                <a:solidFill>
                  <a:schemeClr val="accent1"/>
                </a:solidFill>
              </a:rPr>
              <a:t>In a </a:t>
            </a:r>
            <a:r>
              <a:rPr lang="fr-FR" sz="1600" dirty="0" smtClean="0"/>
              <a:t>strict planning </a:t>
            </a:r>
            <a:r>
              <a:rPr lang="fr-FR" sz="1600" dirty="0" smtClean="0">
                <a:solidFill>
                  <a:schemeClr val="accent1"/>
                </a:solidFill>
              </a:rPr>
              <a:t>: 23 </a:t>
            </a:r>
            <a:r>
              <a:rPr lang="fr-FR" sz="1600" dirty="0" err="1" smtClean="0">
                <a:solidFill>
                  <a:schemeClr val="accent1"/>
                </a:solidFill>
              </a:rPr>
              <a:t>months</a:t>
            </a:r>
            <a:r>
              <a:rPr lang="fr-FR" sz="1600" dirty="0" smtClean="0">
                <a:solidFill>
                  <a:schemeClr val="accent1"/>
                </a:solidFill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</a:rPr>
              <a:t>from</a:t>
            </a:r>
            <a:r>
              <a:rPr lang="fr-FR" sz="1600" dirty="0" smtClean="0">
                <a:solidFill>
                  <a:schemeClr val="accent1"/>
                </a:solidFill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</a:rPr>
              <a:t>start</a:t>
            </a:r>
            <a:r>
              <a:rPr lang="fr-FR" sz="1600" dirty="0" smtClean="0">
                <a:solidFill>
                  <a:schemeClr val="accent1"/>
                </a:solidFill>
              </a:rPr>
              <a:t> to finish of the </a:t>
            </a:r>
            <a:r>
              <a:rPr lang="fr-FR" sz="1600" dirty="0" err="1" smtClean="0">
                <a:solidFill>
                  <a:schemeClr val="accent1"/>
                </a:solidFill>
              </a:rPr>
              <a:t>project</a:t>
            </a:r>
            <a:r>
              <a:rPr lang="fr-FR" sz="1600" dirty="0" smtClean="0">
                <a:solidFill>
                  <a:schemeClr val="accent1"/>
                </a:solidFill>
              </a:rPr>
              <a:t> and certification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673279" y="3263075"/>
            <a:ext cx="7714100" cy="1797848"/>
            <a:chOff x="652050" y="4185083"/>
            <a:chExt cx="7714100" cy="1797848"/>
          </a:xfrm>
        </p:grpSpPr>
        <p:sp>
          <p:nvSpPr>
            <p:cNvPr id="14" name="Flèche droite rayée 13"/>
            <p:cNvSpPr/>
            <p:nvPr/>
          </p:nvSpPr>
          <p:spPr>
            <a:xfrm>
              <a:off x="652050" y="4689139"/>
              <a:ext cx="7488832" cy="432048"/>
            </a:xfrm>
            <a:prstGeom prst="striped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7" tIns="45705" rIns="91407" bIns="45705"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6425" y="5121187"/>
              <a:ext cx="1356330" cy="523190"/>
            </a:xfrm>
            <a:prstGeom prst="rect">
              <a:avLst/>
            </a:prstGeom>
          </p:spPr>
          <p:txBody>
            <a:bodyPr wrap="none" lIns="91407" tIns="45705" rIns="91407" bIns="45705">
              <a:spAutoFit/>
            </a:bodyPr>
            <a:lstStyle/>
            <a:p>
              <a:pPr algn="ctr"/>
              <a:r>
                <a:rPr lang="fr-FR" sz="1400" dirty="0" smtClean="0"/>
                <a:t>Official </a:t>
              </a:r>
              <a:r>
                <a:rPr lang="fr-FR" sz="1400" dirty="0" err="1" smtClean="0"/>
                <a:t>launch</a:t>
              </a:r>
              <a:r>
                <a:rPr lang="fr-FR" sz="1400" dirty="0" smtClean="0"/>
                <a:t> </a:t>
              </a:r>
            </a:p>
            <a:p>
              <a:pPr algn="ctr"/>
              <a:r>
                <a:rPr lang="fr-FR" sz="1400" dirty="0" smtClean="0"/>
                <a:t>of the </a:t>
              </a:r>
              <a:r>
                <a:rPr lang="fr-FR" sz="1400" dirty="0" err="1" smtClean="0"/>
                <a:t>project</a:t>
              </a:r>
              <a:endParaRPr lang="fr-FR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62584" y="5121187"/>
              <a:ext cx="2681954" cy="861744"/>
            </a:xfrm>
            <a:prstGeom prst="rect">
              <a:avLst/>
            </a:prstGeom>
          </p:spPr>
          <p:txBody>
            <a:bodyPr wrap="square" lIns="91407" tIns="45705" rIns="91407" bIns="45705">
              <a:spAutoFit/>
            </a:bodyPr>
            <a:lstStyle/>
            <a:p>
              <a:pPr algn="ctr"/>
              <a:r>
                <a:rPr lang="fr-FR" sz="1400" dirty="0"/>
                <a:t>Conception </a:t>
              </a:r>
              <a:r>
                <a:rPr lang="fr-FR" sz="1400" dirty="0" smtClean="0"/>
                <a:t>of the </a:t>
              </a:r>
              <a:r>
                <a:rPr lang="fr-FR" sz="1400" dirty="0"/>
                <a:t>SMQ</a:t>
              </a:r>
            </a:p>
            <a:p>
              <a:pPr marL="171389" indent="-171389">
                <a:buFont typeface="Arial" panose="020B0604020202020204" pitchFamily="34" charset="0"/>
                <a:buChar char="•"/>
              </a:pPr>
              <a:r>
                <a:rPr lang="fr-FR" sz="1200" dirty="0" smtClean="0"/>
                <a:t>Training </a:t>
              </a:r>
              <a:r>
                <a:rPr lang="fr-FR" sz="1200" dirty="0" err="1" smtClean="0"/>
                <a:t>employees</a:t>
              </a:r>
              <a:endParaRPr lang="fr-FR" sz="1200" dirty="0" smtClean="0"/>
            </a:p>
            <a:p>
              <a:pPr marL="171389" indent="-171389">
                <a:buFont typeface="Arial" panose="020B0604020202020204" pitchFamily="34" charset="0"/>
                <a:buChar char="•"/>
              </a:pPr>
              <a:r>
                <a:rPr lang="fr-FR" sz="1200" dirty="0" err="1" smtClean="0"/>
                <a:t>Mapping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processes</a:t>
              </a:r>
              <a:endParaRPr lang="fr-FR" sz="1200" dirty="0"/>
            </a:p>
            <a:p>
              <a:pPr marL="171389" indent="-171389">
                <a:buFont typeface="Arial" panose="020B0604020202020204" pitchFamily="34" charset="0"/>
                <a:buChar char="•"/>
              </a:pPr>
              <a:r>
                <a:rPr lang="fr-FR" sz="1200" dirty="0" err="1" smtClean="0"/>
                <a:t>Formalisating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procedures</a:t>
              </a:r>
              <a:r>
                <a:rPr lang="fr-FR" sz="1200" dirty="0" smtClean="0"/>
                <a:t> </a:t>
              </a:r>
              <a:endParaRPr lang="fr-FR" sz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5014" y="4185083"/>
              <a:ext cx="1100668" cy="312174"/>
            </a:xfrm>
            <a:prstGeom prst="rect">
              <a:avLst/>
            </a:prstGeom>
          </p:spPr>
          <p:txBody>
            <a:bodyPr wrap="none" lIns="91407" tIns="45705" rIns="91407" bIns="45705">
              <a:spAutoFit/>
            </a:bodyPr>
            <a:lstStyle/>
            <a:p>
              <a:pPr lvl="0"/>
              <a:r>
                <a:rPr lang="fr-FR" sz="1400" dirty="0">
                  <a:solidFill>
                    <a:prstClr val="black"/>
                  </a:solidFill>
                </a:rPr>
                <a:t>15/09/2016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00977" y="4185083"/>
              <a:ext cx="2788401" cy="312174"/>
            </a:xfrm>
            <a:prstGeom prst="rect">
              <a:avLst/>
            </a:prstGeom>
          </p:spPr>
          <p:txBody>
            <a:bodyPr wrap="none" lIns="91407" tIns="45705" rIns="91407" bIns="45705">
              <a:spAutoFit/>
            </a:bodyPr>
            <a:lstStyle/>
            <a:p>
              <a:pPr lvl="0"/>
              <a:r>
                <a:rPr lang="fr-FR" sz="1400" dirty="0">
                  <a:solidFill>
                    <a:prstClr val="black"/>
                  </a:solidFill>
                </a:rPr>
                <a:t>15/09/2016 … au … 01/08/2017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17890" y="5121188"/>
              <a:ext cx="1021367" cy="307746"/>
            </a:xfrm>
            <a:prstGeom prst="rect">
              <a:avLst/>
            </a:prstGeom>
          </p:spPr>
          <p:txBody>
            <a:bodyPr wrap="none" lIns="91407" tIns="45705" rIns="91407" bIns="45705">
              <a:spAutoFit/>
            </a:bodyPr>
            <a:lstStyle/>
            <a:p>
              <a:pPr algn="ctr"/>
              <a:r>
                <a:rPr lang="fr-FR" sz="1400" dirty="0" err="1"/>
                <a:t>MockAudit</a:t>
              </a:r>
              <a:endParaRPr lang="fr-FR" sz="1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6213" y="4185083"/>
              <a:ext cx="830610" cy="307746"/>
            </a:xfrm>
            <a:prstGeom prst="rect">
              <a:avLst/>
            </a:prstGeom>
          </p:spPr>
          <p:txBody>
            <a:bodyPr wrap="none" lIns="91407" tIns="45705" rIns="91407" bIns="45705">
              <a:spAutoFit/>
            </a:bodyPr>
            <a:lstStyle/>
            <a:p>
              <a:pPr lvl="0"/>
              <a:r>
                <a:rPr lang="fr-FR" sz="1400" dirty="0" smtClean="0">
                  <a:solidFill>
                    <a:prstClr val="black"/>
                  </a:solidFill>
                </a:rPr>
                <a:t>04/2018</a:t>
              </a:r>
              <a:endParaRPr lang="fr-FR" sz="1400" dirty="0">
                <a:solidFill>
                  <a:prstClr val="black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87075" y="4185083"/>
              <a:ext cx="1079075" cy="307746"/>
            </a:xfrm>
            <a:prstGeom prst="rect">
              <a:avLst/>
            </a:prstGeom>
          </p:spPr>
          <p:txBody>
            <a:bodyPr wrap="none" lIns="91407" tIns="45705" rIns="91407" bIns="45705">
              <a:spAutoFit/>
            </a:bodyPr>
            <a:lstStyle/>
            <a:p>
              <a:pPr lvl="0"/>
              <a:r>
                <a:rPr lang="fr-FR" sz="1400" dirty="0" smtClean="0">
                  <a:solidFill>
                    <a:prstClr val="black"/>
                  </a:solidFill>
                </a:rPr>
                <a:t>13/06/2018</a:t>
              </a:r>
              <a:endParaRPr lang="fr-FR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1374588" y="4480473"/>
              <a:ext cx="1" cy="5613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3665153" y="4493579"/>
              <a:ext cx="1" cy="70537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5523995" y="4473118"/>
              <a:ext cx="1" cy="70537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7719435" y="4493578"/>
              <a:ext cx="1" cy="70537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Image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36" y="221395"/>
            <a:ext cx="538702" cy="49750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003785" y="4199180"/>
            <a:ext cx="1229502" cy="307746"/>
          </a:xfrm>
          <a:prstGeom prst="rect">
            <a:avLst/>
          </a:prstGeom>
        </p:spPr>
        <p:txBody>
          <a:bodyPr wrap="none" lIns="91407" tIns="45705" rIns="91407" bIns="45705">
            <a:spAutoFit/>
          </a:bodyPr>
          <a:lstStyle/>
          <a:p>
            <a:pPr algn="ctr"/>
            <a:r>
              <a:rPr lang="fr-FR" sz="1400" dirty="0" err="1" smtClean="0"/>
              <a:t>Internal</a:t>
            </a:r>
            <a:r>
              <a:rPr lang="fr-FR" sz="1400" dirty="0" smtClean="0"/>
              <a:t> Audit</a:t>
            </a:r>
            <a:endParaRPr lang="fr-FR" sz="1400" dirty="0"/>
          </a:p>
        </p:txBody>
      </p:sp>
      <p:sp>
        <p:nvSpPr>
          <p:cNvPr id="34" name="Rectangle 33"/>
          <p:cNvSpPr/>
          <p:nvPr/>
        </p:nvSpPr>
        <p:spPr>
          <a:xfrm>
            <a:off x="6186174" y="3263075"/>
            <a:ext cx="830610" cy="307746"/>
          </a:xfrm>
          <a:prstGeom prst="rect">
            <a:avLst/>
          </a:prstGeom>
        </p:spPr>
        <p:txBody>
          <a:bodyPr wrap="none" lIns="91407" tIns="45705" rIns="91407" bIns="45705">
            <a:spAutoFit/>
          </a:bodyPr>
          <a:lstStyle/>
          <a:p>
            <a:pPr lvl="0"/>
            <a:r>
              <a:rPr lang="fr-FR" sz="1400" dirty="0" smtClean="0">
                <a:solidFill>
                  <a:prstClr val="black"/>
                </a:solidFill>
              </a:rPr>
              <a:t>05/2018</a:t>
            </a:r>
            <a:endParaRPr lang="fr-FR" sz="1400" dirty="0">
              <a:solidFill>
                <a:prstClr val="black"/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6613956" y="3551110"/>
            <a:ext cx="1" cy="70537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contenu 1"/>
          <p:cNvSpPr txBox="1">
            <a:spLocks/>
          </p:cNvSpPr>
          <p:nvPr/>
        </p:nvSpPr>
        <p:spPr bwMode="gray">
          <a:xfrm>
            <a:off x="579437" y="5017317"/>
            <a:ext cx="799147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1400" b="1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30213" indent="127000" algn="l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Font typeface="Wingdings" charset="0"/>
              <a:buChar char=""/>
              <a:defRPr sz="1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719138" indent="-107950" algn="l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719138" indent="652463" algn="l" rtl="0" eaLnBrk="1" fontAlgn="base" hangingPunct="1">
              <a:spcBef>
                <a:spcPct val="0"/>
              </a:spcBef>
              <a:spcAft>
                <a:spcPts val="0"/>
              </a:spcAft>
              <a:buClr>
                <a:srgbClr val="C1D9DB"/>
              </a:buClr>
              <a:buSzPct val="100000"/>
              <a:buFont typeface="Wingdings" charset="0"/>
              <a:defRPr sz="1000" kern="1200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827088" indent="-107950" algn="l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>
                <a:solidFill>
                  <a:schemeClr val="accent1"/>
                </a:solidFill>
              </a:rPr>
              <a:t>By </a:t>
            </a:r>
            <a:r>
              <a:rPr lang="fr-FR" sz="1600" dirty="0" err="1" smtClean="0">
                <a:solidFill>
                  <a:schemeClr val="accent1"/>
                </a:solidFill>
              </a:rPr>
              <a:t>making</a:t>
            </a:r>
            <a:r>
              <a:rPr lang="fr-FR" sz="1600" dirty="0" smtClean="0">
                <a:solidFill>
                  <a:schemeClr val="accent1"/>
                </a:solidFill>
              </a:rPr>
              <a:t> use of </a:t>
            </a:r>
          </a:p>
          <a:p>
            <a:pPr marL="447675" indent="-2667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err="1" smtClean="0"/>
              <a:t>Internal</a:t>
            </a:r>
            <a:r>
              <a:rPr lang="fr-FR" sz="1600" dirty="0" smtClean="0"/>
              <a:t> </a:t>
            </a:r>
            <a:r>
              <a:rPr lang="fr-FR" sz="1600" dirty="0" err="1" smtClean="0"/>
              <a:t>resources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chemeClr val="accent1"/>
                </a:solidFill>
              </a:rPr>
              <a:t>(</a:t>
            </a:r>
            <a:r>
              <a:rPr lang="fr-FR" sz="1600" dirty="0" err="1" smtClean="0">
                <a:solidFill>
                  <a:schemeClr val="accent1"/>
                </a:solidFill>
              </a:rPr>
              <a:t>managed</a:t>
            </a:r>
            <a:r>
              <a:rPr lang="fr-FR" sz="1600" dirty="0" smtClean="0">
                <a:solidFill>
                  <a:schemeClr val="accent1"/>
                </a:solidFill>
              </a:rPr>
              <a:t> by a Project </a:t>
            </a:r>
            <a:r>
              <a:rPr lang="fr-FR" sz="1600" dirty="0" err="1" smtClean="0">
                <a:solidFill>
                  <a:schemeClr val="accent1"/>
                </a:solidFill>
              </a:rPr>
              <a:t>Quality</a:t>
            </a:r>
            <a:r>
              <a:rPr lang="fr-FR" sz="1600" dirty="0" smtClean="0">
                <a:solidFill>
                  <a:schemeClr val="accent1"/>
                </a:solidFill>
              </a:rPr>
              <a:t> manager)</a:t>
            </a:r>
          </a:p>
          <a:p>
            <a:pPr marL="447675" indent="-2667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err="1" smtClean="0"/>
              <a:t>Reduced</a:t>
            </a:r>
            <a:r>
              <a:rPr lang="fr-FR" sz="1600" dirty="0" smtClean="0"/>
              <a:t> </a:t>
            </a:r>
            <a:r>
              <a:rPr lang="fr-FR" sz="1600" dirty="0" err="1" smtClean="0"/>
              <a:t>external</a:t>
            </a:r>
            <a:r>
              <a:rPr lang="fr-FR" sz="1600" dirty="0" smtClean="0"/>
              <a:t> support </a:t>
            </a:r>
            <a:r>
              <a:rPr lang="fr-FR" sz="1600" dirty="0" smtClean="0">
                <a:solidFill>
                  <a:schemeClr val="accent1"/>
                </a:solidFill>
              </a:rPr>
              <a:t>(11 staff per </a:t>
            </a:r>
            <a:r>
              <a:rPr lang="fr-FR" sz="1600" dirty="0" err="1" smtClean="0">
                <a:solidFill>
                  <a:schemeClr val="accent1"/>
                </a:solidFill>
              </a:rPr>
              <a:t>day</a:t>
            </a:r>
            <a:r>
              <a:rPr lang="fr-FR" sz="1600" dirty="0" smtClean="0">
                <a:solidFill>
                  <a:schemeClr val="accent1"/>
                </a:solidFill>
              </a:rPr>
              <a:t>) </a:t>
            </a:r>
          </a:p>
        </p:txBody>
      </p:sp>
      <p:pic>
        <p:nvPicPr>
          <p:cNvPr id="37" name="Picture 2" descr="C:\Users\gpetit\AppData\Local\Microsoft\Windows\Temporary Internet Files\Content.IE5\6NJXGZ28\Audit-stamp[1].bmp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94" y="4507142"/>
            <a:ext cx="824706" cy="6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7258675" y="4224391"/>
            <a:ext cx="1130371" cy="307746"/>
          </a:xfrm>
          <a:prstGeom prst="rect">
            <a:avLst/>
          </a:prstGeom>
        </p:spPr>
        <p:txBody>
          <a:bodyPr wrap="none" lIns="91407" tIns="45705" rIns="91407" bIns="45705">
            <a:spAutoFit/>
          </a:bodyPr>
          <a:lstStyle/>
          <a:p>
            <a:pPr algn="ctr"/>
            <a:r>
              <a:rPr lang="fr-FR" sz="1400" dirty="0" smtClean="0"/>
              <a:t>Certification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7054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869832" y="6327102"/>
            <a:ext cx="900113" cy="17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DA160A1-1A6F-D845-8AC8-BD5FCE080353}" type="slidenum">
              <a:rPr lang="fr-FR" sz="800" b="0">
                <a:solidFill>
                  <a:schemeClr val="bg1"/>
                </a:solidFill>
              </a:rPr>
              <a:pPr/>
              <a:t>2</a:t>
            </a:fld>
            <a:endParaRPr lang="fr-FR" sz="800" b="0">
              <a:solidFill>
                <a:schemeClr val="bg1"/>
              </a:solidFill>
            </a:endParaRPr>
          </a:p>
        </p:txBody>
      </p:sp>
      <p:sp>
        <p:nvSpPr>
          <p:cNvPr id="9221" name="Espace réservé de la date 5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C5CB6F4-AFDC-7B44-AA8B-6821C7621345}" type="datetime1">
              <a:rPr lang="fr-FR" sz="800" b="0" smtClean="0">
                <a:solidFill>
                  <a:schemeClr val="bg1"/>
                </a:solidFill>
              </a:rPr>
              <a:t>02/09/18</a:t>
            </a:fld>
            <a:endParaRPr lang="fr-FR" sz="800" b="0" dirty="0">
              <a:solidFill>
                <a:schemeClr val="bg1"/>
              </a:solidFill>
            </a:endParaRPr>
          </a:p>
        </p:txBody>
      </p:sp>
      <p:sp>
        <p:nvSpPr>
          <p:cNvPr id="9222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-"/>
              <a:defRPr sz="1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800" b="0" dirty="0">
                <a:solidFill>
                  <a:schemeClr val="bg1"/>
                </a:solidFill>
              </a:rPr>
              <a:t>Cour des comptes </a:t>
            </a:r>
            <a:r>
              <a:rPr lang="fr-FR" sz="800" b="0" dirty="0" smtClean="0">
                <a:solidFill>
                  <a:schemeClr val="bg1"/>
                </a:solidFill>
              </a:rPr>
              <a:t>–  Secrétariat général – Service du greffe de la Cour</a:t>
            </a:r>
          </a:p>
        </p:txBody>
      </p:sp>
      <p:sp>
        <p:nvSpPr>
          <p:cNvPr id="4" name="ZoneTexte 3"/>
          <p:cNvSpPr txBox="1"/>
          <p:nvPr/>
        </p:nvSpPr>
        <p:spPr>
          <a:xfrm flipH="1">
            <a:off x="521963" y="2863359"/>
            <a:ext cx="8100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1"/>
                </a:solidFill>
              </a:rPr>
              <a:t>A </a:t>
            </a:r>
            <a:r>
              <a:rPr lang="fr-FR" sz="2400" dirty="0" err="1" smtClean="0">
                <a:solidFill>
                  <a:schemeClr val="accent1"/>
                </a:solidFill>
              </a:rPr>
              <a:t>procedure</a:t>
            </a:r>
            <a:r>
              <a:rPr lang="fr-FR" sz="2400" dirty="0" smtClean="0">
                <a:solidFill>
                  <a:schemeClr val="accent1"/>
                </a:solidFill>
              </a:rPr>
              <a:t> on the </a:t>
            </a:r>
            <a:r>
              <a:rPr lang="fr-FR" sz="2400" dirty="0" err="1" smtClean="0">
                <a:solidFill>
                  <a:schemeClr val="accent1"/>
                </a:solidFill>
              </a:rPr>
              <a:t>fundamental</a:t>
            </a:r>
            <a:r>
              <a:rPr lang="fr-FR" sz="2400" dirty="0" smtClean="0">
                <a:solidFill>
                  <a:schemeClr val="accent1"/>
                </a:solidFill>
              </a:rPr>
              <a:t> </a:t>
            </a:r>
            <a:r>
              <a:rPr lang="fr-FR" sz="2400" dirty="0" err="1" smtClean="0">
                <a:solidFill>
                  <a:schemeClr val="accent1"/>
                </a:solidFill>
              </a:rPr>
              <a:t>principles</a:t>
            </a:r>
            <a:r>
              <a:rPr lang="fr-FR" sz="2400" dirty="0" smtClean="0">
                <a:solidFill>
                  <a:schemeClr val="accent1"/>
                </a:solidFill>
              </a:rPr>
              <a:t> </a:t>
            </a:r>
            <a:r>
              <a:rPr lang="fr-FR" sz="2400" dirty="0" err="1" smtClean="0">
                <a:solidFill>
                  <a:schemeClr val="accent1"/>
                </a:solidFill>
              </a:rPr>
              <a:t>that</a:t>
            </a:r>
            <a:r>
              <a:rPr lang="fr-FR" sz="2400" dirty="0" smtClean="0">
                <a:solidFill>
                  <a:schemeClr val="accent1"/>
                </a:solidFill>
              </a:rPr>
              <a:t> </a:t>
            </a:r>
            <a:r>
              <a:rPr lang="fr-FR" sz="2400" dirty="0" err="1" smtClean="0">
                <a:solidFill>
                  <a:schemeClr val="accent1"/>
                </a:solidFill>
              </a:rPr>
              <a:t>govern</a:t>
            </a:r>
            <a:r>
              <a:rPr lang="fr-FR" sz="2400" dirty="0" smtClean="0">
                <a:solidFill>
                  <a:schemeClr val="accent1"/>
                </a:solidFill>
              </a:rPr>
              <a:t> the </a:t>
            </a:r>
            <a:r>
              <a:rPr lang="fr-FR" sz="2400" dirty="0" err="1" smtClean="0">
                <a:solidFill>
                  <a:schemeClr val="accent1"/>
                </a:solidFill>
              </a:rPr>
              <a:t>institution’s</a:t>
            </a:r>
            <a:r>
              <a:rPr lang="fr-FR" sz="2400" dirty="0" smtClean="0">
                <a:solidFill>
                  <a:schemeClr val="accent1"/>
                </a:solidFill>
              </a:rPr>
              <a:t> </a:t>
            </a:r>
            <a:r>
              <a:rPr lang="fr-FR" sz="2400" dirty="0" err="1" smtClean="0">
                <a:solidFill>
                  <a:schemeClr val="accent1"/>
                </a:solidFill>
              </a:rPr>
              <a:t>procedures</a:t>
            </a:r>
            <a:r>
              <a:rPr lang="fr-FR" sz="2400" dirty="0" smtClean="0">
                <a:solidFill>
                  <a:schemeClr val="accent1"/>
                </a:solidFill>
              </a:rPr>
              <a:t>.</a:t>
            </a:r>
            <a:endParaRPr lang="fr-FR" sz="2400" dirty="0">
              <a:solidFill>
                <a:schemeClr val="accent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77" y="4731693"/>
            <a:ext cx="538702" cy="49750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73466" y="3889059"/>
            <a:ext cx="1592693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 smtClean="0"/>
              <a:t>Collegiality</a:t>
            </a:r>
            <a:endParaRPr lang="fr-FR" b="1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246914" y="5790247"/>
            <a:ext cx="2621230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Review</a:t>
            </a:r>
            <a:r>
              <a:rPr lang="fr-FR" b="1" i="1" dirty="0" smtClean="0"/>
              <a:t> and </a:t>
            </a:r>
            <a:r>
              <a:rPr lang="fr-FR" b="1" i="1" dirty="0" err="1" smtClean="0"/>
              <a:t>Response</a:t>
            </a:r>
            <a:endParaRPr lang="fr-FR" b="1" i="1" dirty="0"/>
          </a:p>
        </p:txBody>
      </p:sp>
      <p:sp>
        <p:nvSpPr>
          <p:cNvPr id="7" name="Flèche droite 6"/>
          <p:cNvSpPr/>
          <p:nvPr/>
        </p:nvSpPr>
        <p:spPr>
          <a:xfrm>
            <a:off x="2625601" y="4856325"/>
            <a:ext cx="648072" cy="26609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5721945" y="4873058"/>
            <a:ext cx="648072" cy="26609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91297" y="1196752"/>
            <a:ext cx="6957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THE ISO 9001-V2015 QUALIFICATION FOR THE COURT REGISTRY’S DUTIES</a:t>
            </a:r>
            <a:endParaRPr lang="en-GB" sz="2000" b="1" dirty="0">
              <a:latin typeface="+mj-lt"/>
            </a:endParaRPr>
          </a:p>
        </p:txBody>
      </p:sp>
      <p:sp>
        <p:nvSpPr>
          <p:cNvPr id="10" name="Triangle isocèle 9"/>
          <p:cNvSpPr/>
          <p:nvPr/>
        </p:nvSpPr>
        <p:spPr>
          <a:xfrm rot="10800000">
            <a:off x="4025490" y="2425247"/>
            <a:ext cx="1088639" cy="22344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353346" y="3645024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err="1" smtClean="0"/>
              <a:t>Credibility</a:t>
            </a:r>
            <a:r>
              <a:rPr lang="fr-FR" sz="1600" b="1" dirty="0" smtClean="0"/>
              <a:t> and </a:t>
            </a:r>
            <a:r>
              <a:rPr lang="fr-FR" sz="1600" b="1" dirty="0" err="1" smtClean="0"/>
              <a:t>exemplary</a:t>
            </a:r>
            <a:endParaRPr lang="fr-FR" sz="1600" b="1" dirty="0" smtClean="0"/>
          </a:p>
          <a:p>
            <a:pPr algn="ctr"/>
            <a:r>
              <a:rPr lang="fr-FR" sz="1600" b="1" dirty="0" err="1">
                <a:solidFill>
                  <a:schemeClr val="accent1"/>
                </a:solidFill>
              </a:rPr>
              <a:t>m</a:t>
            </a:r>
            <a:r>
              <a:rPr lang="fr-FR" sz="1600" b="1" dirty="0" err="1" smtClean="0">
                <a:solidFill>
                  <a:schemeClr val="accent1"/>
                </a:solidFill>
              </a:rPr>
              <a:t>anner</a:t>
            </a:r>
            <a:r>
              <a:rPr lang="fr-FR" sz="1600" b="1" dirty="0" smtClean="0">
                <a:solidFill>
                  <a:schemeClr val="accent1"/>
                </a:solidFill>
              </a:rPr>
              <a:t> in </a:t>
            </a:r>
            <a:r>
              <a:rPr lang="fr-FR" sz="1600" b="1" dirty="0" err="1" smtClean="0">
                <a:solidFill>
                  <a:schemeClr val="accent1"/>
                </a:solidFill>
              </a:rPr>
              <a:t>which</a:t>
            </a:r>
            <a:r>
              <a:rPr lang="fr-FR" sz="1600" b="1" dirty="0" smtClean="0">
                <a:solidFill>
                  <a:schemeClr val="accent1"/>
                </a:solidFill>
              </a:rPr>
              <a:t> the </a:t>
            </a:r>
            <a:r>
              <a:rPr lang="fr-FR" sz="1600" b="1" dirty="0" err="1" smtClean="0">
                <a:solidFill>
                  <a:schemeClr val="accent1"/>
                </a:solidFill>
              </a:rPr>
              <a:t>procedures</a:t>
            </a:r>
            <a:r>
              <a:rPr lang="fr-FR" sz="1600" b="1" dirty="0" smtClean="0">
                <a:solidFill>
                  <a:schemeClr val="accent1"/>
                </a:solidFill>
              </a:rPr>
              <a:t> are </a:t>
            </a:r>
            <a:r>
              <a:rPr lang="fr-FR" sz="1600" b="1" dirty="0" err="1" smtClean="0">
                <a:solidFill>
                  <a:schemeClr val="accent1"/>
                </a:solidFill>
              </a:rPr>
              <a:t>carried</a:t>
            </a:r>
            <a:r>
              <a:rPr lang="fr-FR" sz="1600" b="1" dirty="0" smtClean="0">
                <a:solidFill>
                  <a:schemeClr val="accent1"/>
                </a:solidFill>
              </a:rPr>
              <a:t> out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52" y="4375095"/>
            <a:ext cx="1950720" cy="129844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691" y="4725356"/>
            <a:ext cx="1073606" cy="151514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36" y="221395"/>
            <a:ext cx="538702" cy="497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216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fld id="{947CC597-A17E-4199-8192-69576DC708DE}" type="datetime1">
              <a:rPr lang="fr-FR" sz="800"/>
              <a:pPr/>
              <a:t>02/09/18</a:t>
            </a:fld>
            <a:endParaRPr lang="fr-FR" sz="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 vert="horz" wrap="square" lIns="0" tIns="0" rIns="216000" bIns="0" numCol="1" anchor="ctr" anchorCtr="0" compatLnSpc="1">
            <a:prstTxWarp prst="textNoShape">
              <a:avLst/>
            </a:prstTxWarp>
            <a:noAutofit/>
          </a:bodyPr>
          <a:lstStyle/>
          <a:p>
            <a:fld id="{733122C9-A0B9-462F-8757-0847AD287B63}" type="slidenum">
              <a:rPr lang="fr-FR" sz="800"/>
              <a:pPr/>
              <a:t>3</a:t>
            </a:fld>
            <a:endParaRPr lang="fr-FR" sz="800" dirty="0"/>
          </a:p>
        </p:txBody>
      </p:sp>
      <p:cxnSp>
        <p:nvCxnSpPr>
          <p:cNvPr id="7" name="Connecteur droit 6"/>
          <p:cNvCxnSpPr>
            <a:stCxn id="12" idx="2"/>
          </p:cNvCxnSpPr>
          <p:nvPr/>
        </p:nvCxnSpPr>
        <p:spPr>
          <a:xfrm flipH="1">
            <a:off x="4570485" y="1847944"/>
            <a:ext cx="5896" cy="115924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497817" y="3180245"/>
            <a:ext cx="3446097" cy="246262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</a:pPr>
            <a:endParaRPr lang="fr-FR" sz="1786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650" y="3180245"/>
            <a:ext cx="5146299" cy="246262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</a:pPr>
            <a:endParaRPr lang="fr-FR" sz="1786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9438" y="4026350"/>
            <a:ext cx="1527339" cy="15058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317506" fontAlgn="auto">
              <a:lnSpc>
                <a:spcPct val="90000"/>
              </a:lnSpc>
              <a:spcAft>
                <a:spcPts val="571"/>
              </a:spcAft>
              <a:defRPr/>
            </a:pPr>
            <a:r>
              <a:rPr lang="fr-FR" sz="900" dirty="0" smtClean="0">
                <a:solidFill>
                  <a:srgbClr val="308087"/>
                </a:solidFill>
                <a:latin typeface="Arial"/>
              </a:rPr>
              <a:t>Network of Financial Courts’ </a:t>
            </a: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Registries</a:t>
            </a:r>
            <a:endParaRPr lang="fr-FR" sz="900" dirty="0" smtClean="0">
              <a:solidFill>
                <a:srgbClr val="308087"/>
              </a:solidFill>
              <a:latin typeface="Arial"/>
            </a:endParaRPr>
          </a:p>
          <a:p>
            <a:pPr algn="ctr" defTabSz="317506" fontAlgn="auto">
              <a:lnSpc>
                <a:spcPct val="90000"/>
              </a:lnSpc>
              <a:spcAft>
                <a:spcPts val="571"/>
              </a:spcAft>
              <a:defRPr/>
            </a:pP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Oath</a:t>
            </a:r>
            <a:r>
              <a:rPr lang="fr-FR" sz="900" dirty="0" smtClean="0">
                <a:solidFill>
                  <a:srgbClr val="308087"/>
                </a:solidFill>
                <a:latin typeface="Arial"/>
              </a:rPr>
              <a:t> </a:t>
            </a: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taking</a:t>
            </a:r>
            <a:r>
              <a:rPr lang="fr-FR" sz="900" dirty="0" smtClean="0">
                <a:solidFill>
                  <a:srgbClr val="308087"/>
                </a:solidFill>
                <a:latin typeface="Arial"/>
              </a:rPr>
              <a:t> for </a:t>
            </a: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Registry</a:t>
            </a:r>
            <a:r>
              <a:rPr lang="fr-FR" sz="900" dirty="0" smtClean="0">
                <a:solidFill>
                  <a:srgbClr val="308087"/>
                </a:solidFill>
                <a:latin typeface="Arial"/>
              </a:rPr>
              <a:t> staff, control assistants and experts</a:t>
            </a:r>
          </a:p>
          <a:p>
            <a:pPr algn="ctr" defTabSz="317506" fontAlgn="auto">
              <a:lnSpc>
                <a:spcPct val="90000"/>
              </a:lnSpc>
              <a:spcAft>
                <a:spcPts val="571"/>
              </a:spcAft>
              <a:defRPr/>
            </a:pPr>
            <a:r>
              <a:rPr lang="fr-FR" sz="900" dirty="0" err="1" smtClean="0">
                <a:solidFill>
                  <a:srgbClr val="308087"/>
                </a:solidFill>
              </a:rPr>
              <a:t>Registry</a:t>
            </a:r>
            <a:r>
              <a:rPr lang="fr-FR" sz="900" dirty="0" smtClean="0">
                <a:solidFill>
                  <a:srgbClr val="308087"/>
                </a:solidFill>
              </a:rPr>
              <a:t> Information System Training</a:t>
            </a:r>
            <a:endParaRPr lang="fr-FR" sz="900" dirty="0">
              <a:solidFill>
                <a:srgbClr val="308087"/>
              </a:solidFill>
              <a:latin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736635" y="2057809"/>
            <a:ext cx="3688729" cy="49316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43" b="1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THE COUR DES COMPTES’ REGISTRY</a:t>
            </a:r>
          </a:p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57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THE FIRST PRESIDENT’S REGISTRY</a:t>
            </a:r>
            <a:endParaRPr lang="fr-FR" sz="857" dirty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31122" y="1535679"/>
            <a:ext cx="1890518" cy="312265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defTabSz="914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29" b="1" cap="small" dirty="0" err="1" smtClean="0">
                <a:solidFill>
                  <a:srgbClr val="308087"/>
                </a:solidFill>
                <a:latin typeface="Arial"/>
                <a:ea typeface="+mn-ea"/>
                <a:cs typeface="+mn-cs"/>
              </a:rPr>
              <a:t>Secretary</a:t>
            </a:r>
            <a:r>
              <a:rPr lang="fr-FR" sz="1429" b="1" cap="small" dirty="0" smtClean="0">
                <a:solidFill>
                  <a:srgbClr val="308087"/>
                </a:solidFill>
                <a:latin typeface="Arial"/>
                <a:ea typeface="+mn-ea"/>
                <a:cs typeface="+mn-cs"/>
              </a:rPr>
              <a:t> General</a:t>
            </a:r>
            <a:endParaRPr lang="fr-FR" sz="1429" b="1" cap="small" dirty="0">
              <a:solidFill>
                <a:srgbClr val="308087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7585" y="1300698"/>
            <a:ext cx="922047" cy="40011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cap="small" dirty="0" smtClean="0">
                <a:solidFill>
                  <a:srgbClr val="308087"/>
                </a:solidFill>
                <a:latin typeface="Arial"/>
                <a:ea typeface="+mn-ea"/>
                <a:cs typeface="+mn-cs"/>
              </a:rPr>
              <a:t>General</a:t>
            </a:r>
          </a:p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cap="small" dirty="0" smtClean="0">
                <a:solidFill>
                  <a:srgbClr val="308087"/>
                </a:solidFill>
                <a:latin typeface="Arial"/>
                <a:ea typeface="+mn-ea"/>
                <a:cs typeface="+mn-cs"/>
              </a:rPr>
              <a:t>Rapporteur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702252" y="2347743"/>
            <a:ext cx="2016584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683568" y="1741862"/>
            <a:ext cx="18684" cy="463002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07504" y="2199336"/>
            <a:ext cx="3240360" cy="4114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defTabSz="6529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i="1" dirty="0" err="1" smtClean="0">
                <a:latin typeface="Arial"/>
                <a:ea typeface="+mn-ea"/>
                <a:cs typeface="+mn-cs"/>
              </a:rPr>
              <a:t>Functional</a:t>
            </a:r>
            <a:r>
              <a:rPr lang="fr-FR" sz="1300" b="1" i="1" dirty="0" smtClean="0">
                <a:latin typeface="Arial"/>
                <a:ea typeface="+mn-ea"/>
                <a:cs typeface="+mn-cs"/>
              </a:rPr>
              <a:t> </a:t>
            </a:r>
            <a:r>
              <a:rPr lang="fr-FR" sz="1300" b="1" i="1" dirty="0" err="1" smtClean="0">
                <a:latin typeface="Arial"/>
                <a:ea typeface="+mn-ea"/>
                <a:cs typeface="+mn-cs"/>
              </a:rPr>
              <a:t>Authority</a:t>
            </a:r>
            <a:endParaRPr lang="fr-FR" sz="1300" b="1" i="1" dirty="0" smtClean="0">
              <a:latin typeface="Arial"/>
              <a:ea typeface="+mn-ea"/>
              <a:cs typeface="+mn-cs"/>
            </a:endParaRPr>
          </a:p>
          <a:p>
            <a:pPr algn="ctr" defTabSz="65299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00" b="1" i="1" dirty="0">
              <a:latin typeface="Arial"/>
              <a:ea typeface="+mn-ea"/>
              <a:cs typeface="+mn-cs"/>
            </a:endParaRPr>
          </a:p>
          <a:p>
            <a:pPr algn="ctr" defTabSz="6529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i="1" dirty="0" smtClean="0">
                <a:latin typeface="Arial"/>
                <a:ea typeface="+mn-ea"/>
                <a:cs typeface="+mn-cs"/>
              </a:rPr>
              <a:t>(Public reports,</a:t>
            </a:r>
            <a:br>
              <a:rPr lang="fr-FR" sz="1000" b="1" i="1" dirty="0" smtClean="0">
                <a:latin typeface="Arial"/>
                <a:ea typeface="+mn-ea"/>
                <a:cs typeface="+mn-cs"/>
              </a:rPr>
            </a:br>
            <a:r>
              <a:rPr lang="fr-FR" sz="1000" b="1" i="1" dirty="0" err="1" smtClean="0">
                <a:latin typeface="Arial"/>
                <a:ea typeface="+mn-ea"/>
                <a:cs typeface="+mn-cs"/>
              </a:rPr>
              <a:t>Parliamentary</a:t>
            </a:r>
            <a:r>
              <a:rPr lang="fr-FR" sz="1000" b="1" i="1" dirty="0" smtClean="0">
                <a:latin typeface="Arial"/>
                <a:ea typeface="+mn-ea"/>
                <a:cs typeface="+mn-cs"/>
              </a:rPr>
              <a:t> reports)</a:t>
            </a:r>
            <a:endParaRPr lang="fr-FR" sz="1000" b="1" i="1" dirty="0"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1720" y="3366685"/>
            <a:ext cx="1536101" cy="56911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Ins="0" anchor="ctr">
            <a:noAutofit/>
          </a:bodyPr>
          <a:lstStyle/>
          <a:p>
            <a:pPr algn="ctr" defTabSz="317506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929" b="1" cap="small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Management of </a:t>
            </a:r>
            <a:r>
              <a:rPr lang="fr-FR" sz="929" b="1" cap="small" dirty="0" err="1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accounts</a:t>
            </a:r>
            <a:r>
              <a:rPr lang="fr-FR" sz="929" b="1" cap="small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 and control archives</a:t>
            </a:r>
            <a:endParaRPr lang="fr-FR" sz="929" b="1" cap="small" dirty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46248" y="3355608"/>
            <a:ext cx="1531509" cy="56177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 defTabSz="317506" fontAlgn="auto">
              <a:lnSpc>
                <a:spcPct val="90000"/>
              </a:lnSpc>
              <a:spcAft>
                <a:spcPts val="857"/>
              </a:spcAft>
              <a:defRPr/>
            </a:pPr>
            <a:r>
              <a:rPr lang="fr-FR" sz="929" b="1" cap="small" dirty="0" err="1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Litigation</a:t>
            </a:r>
            <a:r>
              <a:rPr lang="fr-FR" sz="929" b="1" cap="small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 </a:t>
            </a:r>
            <a:r>
              <a:rPr lang="fr-FR" sz="929" b="1" cap="small" dirty="0" err="1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Registry</a:t>
            </a:r>
            <a:endParaRPr lang="fr-FR" sz="929" b="1" cap="small" dirty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4063" y="3369074"/>
            <a:ext cx="1534875" cy="5593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 defTabSz="317506" fontAlgn="auto">
              <a:lnSpc>
                <a:spcPct val="90000"/>
              </a:lnSpc>
              <a:spcAft>
                <a:spcPts val="571"/>
              </a:spcAft>
              <a:defRPr/>
            </a:pPr>
            <a:r>
              <a:rPr lang="fr-FR" sz="929" b="1" cap="small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Administrative </a:t>
            </a:r>
            <a:r>
              <a:rPr lang="fr-FR" sz="929" b="1" cap="small" dirty="0" err="1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Commiunications</a:t>
            </a:r>
            <a:r>
              <a:rPr lang="fr-FR" sz="929" b="1" cap="small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 Centre</a:t>
            </a:r>
            <a:endParaRPr lang="fr-FR" sz="929" b="1" cap="small" dirty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7433" y="3366684"/>
            <a:ext cx="1529344" cy="5728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 defTabSz="317506" fontAlgn="auto">
              <a:lnSpc>
                <a:spcPct val="90000"/>
              </a:lnSpc>
              <a:spcAft>
                <a:spcPts val="857"/>
              </a:spcAft>
              <a:defRPr/>
            </a:pPr>
            <a:r>
              <a:rPr lang="fr-FR" sz="929" b="1" cap="small" dirty="0" err="1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Duty</a:t>
            </a:r>
            <a:r>
              <a:rPr lang="fr-FR" sz="929" b="1" cap="small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 to </a:t>
            </a:r>
            <a:r>
              <a:rPr lang="fr-FR" sz="929" b="1" cap="small" dirty="0" err="1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assist</a:t>
            </a:r>
            <a:r>
              <a:rPr lang="fr-FR" sz="929" b="1" cap="small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 the </a:t>
            </a:r>
            <a:r>
              <a:rPr lang="fr-FR" sz="929" b="1" cap="small" dirty="0" err="1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registries</a:t>
            </a:r>
            <a:endParaRPr lang="fr-FR" sz="929" dirty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17013" y="4037113"/>
            <a:ext cx="1492672" cy="14950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317506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900" dirty="0" smtClean="0">
                <a:solidFill>
                  <a:srgbClr val="308087"/>
                </a:solidFill>
                <a:latin typeface="Arial"/>
              </a:rPr>
              <a:t>Project management</a:t>
            </a:r>
          </a:p>
          <a:p>
            <a:pPr algn="ctr" defTabSz="317506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Assisting</a:t>
            </a:r>
            <a:r>
              <a:rPr lang="fr-FR" sz="900" dirty="0" smtClean="0">
                <a:solidFill>
                  <a:srgbClr val="308087"/>
                </a:solidFill>
                <a:latin typeface="Arial"/>
              </a:rPr>
              <a:t> </a:t>
            </a: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project</a:t>
            </a:r>
            <a:r>
              <a:rPr lang="fr-FR" sz="900" dirty="0" smtClean="0">
                <a:solidFill>
                  <a:srgbClr val="308087"/>
                </a:solidFill>
                <a:latin typeface="Arial"/>
              </a:rPr>
              <a:t> management</a:t>
            </a:r>
          </a:p>
          <a:p>
            <a:pPr algn="ctr" defTabSz="317506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900" dirty="0" smtClean="0">
                <a:solidFill>
                  <a:srgbClr val="308087"/>
                </a:solidFill>
                <a:latin typeface="Arial"/>
              </a:rPr>
              <a:t>User Support</a:t>
            </a:r>
            <a:endParaRPr lang="fr-FR" sz="900" dirty="0">
              <a:solidFill>
                <a:srgbClr val="308087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92382" y="3366685"/>
            <a:ext cx="1486879" cy="55847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wrap="square" lIns="0" rIns="0" anchor="ctr">
            <a:noAutofit/>
          </a:bodyPr>
          <a:lstStyle/>
          <a:p>
            <a:pPr algn="ctr" defTabSz="317506" fontAlgn="auto">
              <a:lnSpc>
                <a:spcPct val="90000"/>
              </a:lnSpc>
              <a:spcAft>
                <a:spcPts val="857"/>
              </a:spcAft>
              <a:defRPr/>
            </a:pPr>
            <a:r>
              <a:rPr lang="fr-FR" sz="929" b="1" cap="small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Project management division for the </a:t>
            </a:r>
            <a:r>
              <a:rPr lang="fr-FR" sz="929" b="1" cap="small" dirty="0" err="1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Registries</a:t>
            </a:r>
            <a:r>
              <a:rPr lang="fr-FR" sz="929" b="1" cap="small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’ Information </a:t>
            </a:r>
            <a:r>
              <a:rPr lang="fr-FR" sz="929" b="1" cap="small" dirty="0" err="1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Systems</a:t>
            </a:r>
            <a:endParaRPr lang="fr-FR" sz="929" dirty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4063" y="4010210"/>
            <a:ext cx="1532869" cy="15024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317506" fontAlgn="auto">
              <a:spcAft>
                <a:spcPts val="571"/>
              </a:spcAft>
              <a:defRPr/>
            </a:pPr>
            <a:r>
              <a:rPr lang="fr-FR" sz="900" dirty="0" smtClean="0">
                <a:solidFill>
                  <a:srgbClr val="308087"/>
                </a:solidFill>
                <a:latin typeface="Arial"/>
              </a:rPr>
              <a:t>Public Reports</a:t>
            </a:r>
          </a:p>
          <a:p>
            <a:pPr algn="ctr" defTabSz="317506" fontAlgn="auto">
              <a:spcAft>
                <a:spcPts val="571"/>
              </a:spcAft>
              <a:defRPr/>
            </a:pP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Parliamentary</a:t>
            </a:r>
            <a:r>
              <a:rPr lang="fr-FR" sz="900" dirty="0" smtClean="0">
                <a:solidFill>
                  <a:srgbClr val="308087"/>
                </a:solidFill>
                <a:latin typeface="Arial"/>
              </a:rPr>
              <a:t> Reports</a:t>
            </a:r>
          </a:p>
          <a:p>
            <a:pPr algn="ctr" defTabSz="317506" fontAlgn="auto">
              <a:spcAft>
                <a:spcPts val="571"/>
              </a:spcAft>
              <a:defRPr/>
            </a:pPr>
            <a:r>
              <a:rPr lang="fr-FR" sz="900" dirty="0">
                <a:solidFill>
                  <a:srgbClr val="308087"/>
                </a:solidFill>
              </a:rPr>
              <a:t>“Référés</a:t>
            </a:r>
            <a:r>
              <a:rPr lang="fr-FR" sz="900" dirty="0" smtClean="0">
                <a:solidFill>
                  <a:srgbClr val="308087"/>
                </a:solidFill>
              </a:rPr>
              <a:t>” (short </a:t>
            </a:r>
            <a:r>
              <a:rPr lang="fr-FR" sz="900" dirty="0" err="1" smtClean="0">
                <a:solidFill>
                  <a:srgbClr val="308087"/>
                </a:solidFill>
              </a:rPr>
              <a:t>letter</a:t>
            </a:r>
            <a:r>
              <a:rPr lang="fr-FR" sz="900" dirty="0" smtClean="0">
                <a:solidFill>
                  <a:srgbClr val="308087"/>
                </a:solidFill>
              </a:rPr>
              <a:t> report)</a:t>
            </a:r>
          </a:p>
          <a:p>
            <a:pPr algn="ctr" defTabSz="317506" fontAlgn="auto">
              <a:spcAft>
                <a:spcPts val="571"/>
              </a:spcAft>
              <a:defRPr/>
            </a:pPr>
            <a:r>
              <a:rPr lang="fr-FR" sz="900" dirty="0" smtClean="0">
                <a:solidFill>
                  <a:srgbClr val="308087"/>
                </a:solidFill>
                <a:latin typeface="Arial"/>
              </a:rPr>
              <a:t>Final observations on public </a:t>
            </a: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companies</a:t>
            </a:r>
            <a:endParaRPr lang="fr-FR" sz="900" dirty="0" smtClean="0">
              <a:solidFill>
                <a:srgbClr val="308087"/>
              </a:solidFill>
              <a:latin typeface="Arial"/>
            </a:endParaRPr>
          </a:p>
          <a:p>
            <a:pPr algn="ctr" defTabSz="317506" fontAlgn="auto">
              <a:spcAft>
                <a:spcPts val="571"/>
              </a:spcAft>
              <a:defRPr/>
            </a:pP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Procedures</a:t>
            </a:r>
            <a:r>
              <a:rPr lang="fr-FR" sz="900" dirty="0" smtClean="0">
                <a:solidFill>
                  <a:srgbClr val="308087"/>
                </a:solidFill>
                <a:latin typeface="Arial"/>
              </a:rPr>
              <a:t> </a:t>
            </a: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subject</a:t>
            </a:r>
            <a:r>
              <a:rPr lang="fr-FR" sz="900" dirty="0" smtClean="0">
                <a:solidFill>
                  <a:srgbClr val="308087"/>
                </a:solidFill>
                <a:latin typeface="Arial"/>
              </a:rPr>
              <a:t> to the First </a:t>
            </a: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President’s</a:t>
            </a:r>
            <a:r>
              <a:rPr lang="fr-FR" sz="900" dirty="0" smtClean="0">
                <a:solidFill>
                  <a:srgbClr val="308087"/>
                </a:solidFill>
                <a:latin typeface="Arial"/>
              </a:rPr>
              <a:t> signature</a:t>
            </a:r>
            <a:endParaRPr lang="fr-FR" sz="900" dirty="0">
              <a:solidFill>
                <a:srgbClr val="308087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34542" y="4025250"/>
            <a:ext cx="1536101" cy="14873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317506" fontAlgn="auto">
              <a:spcAft>
                <a:spcPts val="571"/>
              </a:spcAft>
              <a:defRPr/>
            </a:pPr>
            <a:r>
              <a:rPr lang="fr-FR" sz="900" dirty="0" smtClean="0">
                <a:solidFill>
                  <a:srgbClr val="308087"/>
                </a:solidFill>
                <a:latin typeface="Arial"/>
              </a:rPr>
              <a:t>Management of </a:t>
            </a: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accounts</a:t>
            </a:r>
            <a:endParaRPr lang="fr-FR" sz="900" dirty="0" smtClean="0">
              <a:solidFill>
                <a:srgbClr val="308087"/>
              </a:solidFill>
              <a:latin typeface="Arial"/>
            </a:endParaRPr>
          </a:p>
          <a:p>
            <a:pPr algn="ctr" defTabSz="317506" fontAlgn="auto">
              <a:spcAft>
                <a:spcPts val="571"/>
              </a:spcAft>
              <a:defRPr/>
            </a:pP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Accounting</a:t>
            </a:r>
            <a:r>
              <a:rPr lang="fr-FR" sz="900" dirty="0" smtClean="0">
                <a:solidFill>
                  <a:srgbClr val="308087"/>
                </a:solidFill>
                <a:latin typeface="Arial"/>
              </a:rPr>
              <a:t> standards</a:t>
            </a:r>
          </a:p>
          <a:p>
            <a:pPr algn="ctr" defTabSz="317506" fontAlgn="auto">
              <a:spcAft>
                <a:spcPts val="571"/>
              </a:spcAft>
              <a:defRPr/>
            </a:pPr>
            <a:r>
              <a:rPr lang="fr-FR" sz="900" dirty="0" smtClean="0">
                <a:solidFill>
                  <a:srgbClr val="308087"/>
                </a:solidFill>
                <a:latin typeface="Arial"/>
              </a:rPr>
              <a:t>Collection of </a:t>
            </a: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Auditors</a:t>
            </a:r>
            <a:r>
              <a:rPr lang="fr-FR" sz="900" dirty="0" smtClean="0">
                <a:solidFill>
                  <a:srgbClr val="308087"/>
                </a:solidFill>
                <a:latin typeface="Arial"/>
              </a:rPr>
              <a:t>’ reports</a:t>
            </a:r>
          </a:p>
          <a:p>
            <a:pPr algn="ctr" defTabSz="317506" fontAlgn="auto">
              <a:spcAft>
                <a:spcPts val="571"/>
              </a:spcAft>
              <a:defRPr/>
            </a:pPr>
            <a:r>
              <a:rPr lang="fr-FR" sz="900" dirty="0" smtClean="0">
                <a:solidFill>
                  <a:srgbClr val="308087"/>
                </a:solidFill>
                <a:latin typeface="Arial"/>
              </a:rPr>
              <a:t>Management of archives and stores</a:t>
            </a:r>
            <a:endParaRPr lang="fr-FR" sz="900" dirty="0">
              <a:solidFill>
                <a:srgbClr val="308087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46248" y="4017549"/>
            <a:ext cx="1531509" cy="14950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317506" fontAlgn="auto">
              <a:lnSpc>
                <a:spcPct val="90000"/>
              </a:lnSpc>
              <a:spcAft>
                <a:spcPts val="571"/>
              </a:spcAft>
              <a:defRPr/>
            </a:pP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Litigation</a:t>
            </a:r>
            <a:r>
              <a:rPr lang="fr-FR" sz="900" dirty="0" smtClean="0">
                <a:solidFill>
                  <a:srgbClr val="308087"/>
                </a:solidFill>
                <a:latin typeface="Arial"/>
              </a:rPr>
              <a:t> </a:t>
            </a: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procedures</a:t>
            </a:r>
            <a:endParaRPr lang="fr-FR" sz="900" dirty="0" smtClean="0">
              <a:solidFill>
                <a:srgbClr val="308087"/>
              </a:solidFill>
              <a:latin typeface="Arial"/>
            </a:endParaRPr>
          </a:p>
          <a:p>
            <a:pPr algn="ctr" defTabSz="317506" fontAlgn="auto">
              <a:lnSpc>
                <a:spcPct val="90000"/>
              </a:lnSpc>
              <a:spcAft>
                <a:spcPts val="571"/>
              </a:spcAft>
              <a:defRPr/>
            </a:pPr>
            <a:r>
              <a:rPr lang="fr-FR" sz="900" dirty="0" smtClean="0">
                <a:solidFill>
                  <a:srgbClr val="308087"/>
                </a:solidFill>
                <a:latin typeface="Arial"/>
              </a:rPr>
              <a:t>Public </a:t>
            </a: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Hearings</a:t>
            </a:r>
            <a:r>
              <a:rPr lang="fr-FR" sz="900" dirty="0" smtClean="0">
                <a:solidFill>
                  <a:srgbClr val="308087"/>
                </a:solidFill>
                <a:latin typeface="Arial"/>
              </a:rPr>
              <a:t>’ </a:t>
            </a: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Registry</a:t>
            </a:r>
            <a:endParaRPr lang="fr-FR" sz="900" dirty="0" smtClean="0">
              <a:solidFill>
                <a:srgbClr val="308087"/>
              </a:solidFill>
              <a:latin typeface="Arial"/>
            </a:endParaRPr>
          </a:p>
          <a:p>
            <a:pPr algn="ctr" defTabSz="317506" fontAlgn="auto">
              <a:lnSpc>
                <a:spcPct val="90000"/>
              </a:lnSpc>
              <a:spcAft>
                <a:spcPts val="571"/>
              </a:spcAft>
              <a:defRPr/>
            </a:pP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Follow</a:t>
            </a:r>
            <a:r>
              <a:rPr lang="fr-FR" sz="900" dirty="0" smtClean="0">
                <a:solidFill>
                  <a:srgbClr val="308087"/>
                </a:solidFill>
                <a:latin typeface="Arial"/>
              </a:rPr>
              <a:t>-up of </a:t>
            </a:r>
            <a:r>
              <a:rPr lang="fr-FR" sz="900" dirty="0" err="1" smtClean="0">
                <a:solidFill>
                  <a:srgbClr val="308087"/>
                </a:solidFill>
                <a:latin typeface="Arial"/>
              </a:rPr>
              <a:t>procedures</a:t>
            </a:r>
            <a:endParaRPr lang="fr-FR" sz="900" dirty="0" smtClean="0">
              <a:solidFill>
                <a:srgbClr val="308087"/>
              </a:solidFill>
              <a:latin typeface="Arial"/>
            </a:endParaRPr>
          </a:p>
          <a:p>
            <a:pPr algn="ctr" defTabSz="317506" fontAlgn="auto">
              <a:lnSpc>
                <a:spcPct val="90000"/>
              </a:lnSpc>
              <a:spcAft>
                <a:spcPts val="571"/>
              </a:spcAft>
              <a:defRPr/>
            </a:pPr>
            <a:r>
              <a:rPr lang="fr-FR" sz="900" dirty="0" smtClean="0">
                <a:solidFill>
                  <a:srgbClr val="308087"/>
                </a:solidFill>
                <a:latin typeface="Arial"/>
              </a:rPr>
              <a:t>Notifications</a:t>
            </a:r>
            <a:endParaRPr lang="fr-FR" sz="900" dirty="0">
              <a:solidFill>
                <a:srgbClr val="308087"/>
              </a:solidFill>
              <a:latin typeface="Arial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295657" y="5705115"/>
            <a:ext cx="3052310" cy="53219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</a:pPr>
            <a:r>
              <a:rPr lang="fr-FR" sz="1429" b="1" i="1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Traditional</a:t>
            </a:r>
            <a:r>
              <a:rPr lang="fr-FR" sz="1429" b="1" i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fr-FR" sz="1429" b="1" i="1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duties</a:t>
            </a:r>
            <a:r>
              <a:rPr lang="fr-FR" sz="1429" b="1" i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of the </a:t>
            </a:r>
            <a:r>
              <a:rPr lang="fr-FR" sz="1429" b="1" i="1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Registry</a:t>
            </a:r>
            <a:endParaRPr lang="fr-FR" sz="1429" b="1" i="1" dirty="0" smtClean="0">
              <a:solidFill>
                <a:prstClr val="black"/>
              </a:solidFill>
              <a:latin typeface="Arial"/>
              <a:ea typeface="+mn-ea"/>
              <a:cs typeface="+mn-cs"/>
            </a:endParaRPr>
          </a:p>
          <a:p>
            <a:pPr algn="ctr" defTabSz="914418" fontAlgn="auto">
              <a:spcBef>
                <a:spcPts val="0"/>
              </a:spcBef>
              <a:spcAft>
                <a:spcPts val="0"/>
              </a:spcAft>
            </a:pPr>
            <a:r>
              <a:rPr lang="fr-FR" sz="1429" b="1" i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(</a:t>
            </a:r>
            <a:r>
              <a:rPr lang="fr-FR" sz="1429" b="1" i="1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implementation</a:t>
            </a:r>
            <a:r>
              <a:rPr lang="fr-FR" sz="1429" b="1" i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of </a:t>
            </a:r>
            <a:r>
              <a:rPr lang="fr-FR" sz="1429" b="1" i="1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procedures</a:t>
            </a:r>
            <a:r>
              <a:rPr lang="fr-FR" sz="1429" b="1" i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)</a:t>
            </a:r>
            <a:endParaRPr lang="fr-FR" sz="1429" b="1" i="1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525004" y="5705115"/>
            <a:ext cx="1391728" cy="53219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</a:pPr>
            <a:r>
              <a:rPr lang="fr-FR" sz="1429" b="1" i="1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Duty</a:t>
            </a:r>
            <a:r>
              <a:rPr lang="fr-FR" sz="1429" b="1" i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to </a:t>
            </a:r>
            <a:r>
              <a:rPr lang="fr-FR" sz="1429" b="1" i="1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assist</a:t>
            </a:r>
            <a:endParaRPr lang="fr-FR" sz="1429" b="1" i="1" dirty="0" smtClean="0">
              <a:solidFill>
                <a:prstClr val="black"/>
              </a:solidFill>
              <a:latin typeface="Arial"/>
              <a:ea typeface="+mn-ea"/>
              <a:cs typeface="+mn-cs"/>
            </a:endParaRPr>
          </a:p>
          <a:p>
            <a:pPr algn="ctr" defTabSz="914418" fontAlgn="auto">
              <a:spcBef>
                <a:spcPts val="0"/>
              </a:spcBef>
              <a:spcAft>
                <a:spcPts val="0"/>
              </a:spcAft>
            </a:pPr>
            <a:r>
              <a:rPr lang="fr-FR" sz="1429" b="1" i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and support</a:t>
            </a:r>
            <a:endParaRPr lang="fr-FR" sz="1429" b="1" i="1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395132" y="1634965"/>
            <a:ext cx="1574470" cy="40011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cap="small" dirty="0" err="1" smtClean="0">
                <a:solidFill>
                  <a:srgbClr val="308087"/>
                </a:solidFill>
                <a:latin typeface="Arial"/>
                <a:ea typeface="+mn-ea"/>
                <a:cs typeface="+mn-cs"/>
              </a:rPr>
              <a:t>Registries</a:t>
            </a:r>
            <a:r>
              <a:rPr lang="fr-FR" sz="1000" b="1" cap="small" dirty="0" smtClean="0">
                <a:solidFill>
                  <a:srgbClr val="308087"/>
                </a:solidFill>
                <a:latin typeface="Arial"/>
                <a:ea typeface="+mn-ea"/>
                <a:cs typeface="+mn-cs"/>
              </a:rPr>
              <a:t> of</a:t>
            </a:r>
          </a:p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cap="small" dirty="0" smtClean="0">
                <a:solidFill>
                  <a:srgbClr val="308087"/>
                </a:solidFill>
                <a:latin typeface="Arial"/>
                <a:ea typeface="+mn-ea"/>
                <a:cs typeface="+mn-cs"/>
              </a:rPr>
              <a:t>The </a:t>
            </a:r>
            <a:r>
              <a:rPr lang="fr-FR" sz="1000" b="1" cap="small" dirty="0" err="1" smtClean="0">
                <a:solidFill>
                  <a:srgbClr val="308087"/>
                </a:solidFill>
                <a:latin typeface="Arial"/>
                <a:ea typeface="+mn-ea"/>
                <a:cs typeface="+mn-cs"/>
              </a:rPr>
              <a:t>Court’s</a:t>
            </a:r>
            <a:r>
              <a:rPr lang="fr-FR" sz="1000" b="1" cap="small" dirty="0" smtClean="0">
                <a:solidFill>
                  <a:srgbClr val="308087"/>
                </a:solidFill>
                <a:latin typeface="Arial"/>
                <a:ea typeface="+mn-ea"/>
                <a:cs typeface="+mn-cs"/>
              </a:rPr>
              <a:t> Chambers</a:t>
            </a:r>
            <a:endParaRPr lang="fr-FR" sz="1000" b="1" cap="small" dirty="0">
              <a:solidFill>
                <a:srgbClr val="308087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424258" y="2510912"/>
            <a:ext cx="1534446" cy="36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cap="small" dirty="0" smtClean="0">
                <a:solidFill>
                  <a:srgbClr val="308087"/>
                </a:solidFill>
                <a:latin typeface="Arial"/>
                <a:ea typeface="+mn-ea"/>
                <a:cs typeface="+mn-cs"/>
              </a:rPr>
              <a:t>RTCA </a:t>
            </a:r>
            <a:r>
              <a:rPr lang="fr-FR" sz="1000" b="1" cap="small" dirty="0" err="1" smtClean="0">
                <a:solidFill>
                  <a:srgbClr val="308087"/>
                </a:solidFill>
                <a:latin typeface="Arial"/>
                <a:ea typeface="+mn-ea"/>
                <a:cs typeface="+mn-cs"/>
              </a:rPr>
              <a:t>Registries</a:t>
            </a:r>
            <a:endParaRPr lang="fr-FR" sz="1000" b="1" cap="small" dirty="0">
              <a:solidFill>
                <a:srgbClr val="308087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30" name="Connecteur en angle 29"/>
          <p:cNvCxnSpPr>
            <a:stCxn id="11" idx="3"/>
            <a:endCxn id="28" idx="1"/>
          </p:cNvCxnSpPr>
          <p:nvPr/>
        </p:nvCxnSpPr>
        <p:spPr>
          <a:xfrm flipV="1">
            <a:off x="6425364" y="1835020"/>
            <a:ext cx="969768" cy="469373"/>
          </a:xfrm>
          <a:prstGeom prst="bentConnector3">
            <a:avLst/>
          </a:prstGeom>
          <a:ln w="38100" cmpd="sng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>
            <a:stCxn id="11" idx="3"/>
            <a:endCxn id="29" idx="1"/>
          </p:cNvCxnSpPr>
          <p:nvPr/>
        </p:nvCxnSpPr>
        <p:spPr>
          <a:xfrm>
            <a:off x="6425364" y="2304393"/>
            <a:ext cx="998894" cy="390439"/>
          </a:xfrm>
          <a:prstGeom prst="bentConnector3">
            <a:avLst/>
          </a:prstGeom>
          <a:ln w="381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943443" y="2163810"/>
            <a:ext cx="14686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18" fontAlgn="auto">
              <a:spcBef>
                <a:spcPts val="0"/>
              </a:spcBef>
              <a:spcAft>
                <a:spcPts val="0"/>
              </a:spcAft>
            </a:pPr>
            <a:r>
              <a:rPr lang="fr-FR" sz="1300" b="1" i="1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Supporting</a:t>
            </a:r>
            <a:r>
              <a:rPr lang="fr-FR" sz="1300" b="1" i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jobs</a:t>
            </a:r>
            <a:endParaRPr lang="fr-FR" sz="1300" b="1" i="1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546780" y="787299"/>
            <a:ext cx="7991475" cy="719137"/>
          </a:xfrm>
        </p:spPr>
        <p:txBody>
          <a:bodyPr/>
          <a:lstStyle/>
          <a:p>
            <a:pPr algn="ctr">
              <a:lnSpc>
                <a:spcPts val="2500"/>
              </a:lnSpc>
            </a:pPr>
            <a:r>
              <a:rPr lang="fr-FR" sz="2000" dirty="0" smtClean="0"/>
              <a:t>The court </a:t>
            </a:r>
            <a:r>
              <a:rPr lang="fr-FR" sz="2000" dirty="0" err="1" smtClean="0"/>
              <a:t>registry</a:t>
            </a:r>
            <a:r>
              <a:rPr lang="fr-FR" sz="2000" dirty="0" smtClean="0"/>
              <a:t>: a central position in the </a:t>
            </a:r>
            <a:r>
              <a:rPr lang="fr-FR" sz="2000" dirty="0" err="1" smtClean="0"/>
              <a:t>financial</a:t>
            </a:r>
            <a:r>
              <a:rPr lang="fr-FR" sz="2000" dirty="0" smtClean="0"/>
              <a:t> courts</a:t>
            </a:r>
            <a:endParaRPr lang="fr-FR" sz="2000" dirty="0"/>
          </a:p>
        </p:txBody>
      </p:sp>
      <p:cxnSp>
        <p:nvCxnSpPr>
          <p:cNvPr id="34" name="Connecteur droit 33"/>
          <p:cNvCxnSpPr>
            <a:endCxn id="19" idx="0"/>
          </p:cNvCxnSpPr>
          <p:nvPr/>
        </p:nvCxnSpPr>
        <p:spPr>
          <a:xfrm>
            <a:off x="1086849" y="2996952"/>
            <a:ext cx="4652" cy="3721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086849" y="3001602"/>
            <a:ext cx="6976500" cy="111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786688" y="3012777"/>
            <a:ext cx="4652" cy="3721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345205" y="2987692"/>
            <a:ext cx="4652" cy="3721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042322" y="3014196"/>
            <a:ext cx="4652" cy="3721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572773" y="2983486"/>
            <a:ext cx="4652" cy="3721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331913" y="6321425"/>
            <a:ext cx="6480175" cy="17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dirty="0"/>
              <a:t>Cour des comptes –  Secrétariat général – Service du greffe de la Cour</a:t>
            </a:r>
          </a:p>
        </p:txBody>
      </p:sp>
    </p:spTree>
    <p:extLst>
      <p:ext uri="{BB962C8B-B14F-4D97-AF65-F5344CB8AC3E}">
        <p14:creationId xmlns:p14="http://schemas.microsoft.com/office/powerpoint/2010/main" val="50168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1" y="1031265"/>
            <a:ext cx="8207375" cy="719137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fr-FR" sz="2000" smtClean="0"/>
              <a:t>the certification of the court registry:</a:t>
            </a:r>
            <a:br>
              <a:rPr lang="fr-FR" sz="2000" smtClean="0"/>
            </a:br>
            <a:r>
              <a:rPr lang="fr-FR" sz="2000" b="1" smtClean="0">
                <a:solidFill>
                  <a:schemeClr val="tx1"/>
                </a:solidFill>
              </a:rPr>
              <a:t>A managerial and collective project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842-F803-2942-8769-BF9E30C91F62}" type="datetime1">
              <a:rPr lang="fr-FR" smtClean="0"/>
              <a:t>02/09/18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 des comptes –  Secrétariat général – Service du greffe de la Cour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75B-B288-1C42-83B3-B5839678062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6263" y="2091734"/>
            <a:ext cx="5141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The observation made at the end of 2015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71799" y="2708920"/>
            <a:ext cx="556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dirty="0" err="1" smtClean="0">
                <a:solidFill>
                  <a:schemeClr val="accent1"/>
                </a:solidFill>
              </a:rPr>
              <a:t>Registry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tasks</a:t>
            </a:r>
            <a:r>
              <a:rPr lang="fr-FR" dirty="0" smtClean="0">
                <a:solidFill>
                  <a:schemeClr val="accent1"/>
                </a:solidFill>
              </a:rPr>
              <a:t> all </a:t>
            </a:r>
            <a:r>
              <a:rPr lang="fr-FR" dirty="0" err="1" smtClean="0">
                <a:solidFill>
                  <a:schemeClr val="accent1"/>
                </a:solidFill>
              </a:rPr>
              <a:t>require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different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b="1" dirty="0"/>
              <a:t>areas of expertise </a:t>
            </a:r>
            <a:r>
              <a:rPr lang="fr-FR" dirty="0" smtClean="0">
                <a:solidFill>
                  <a:schemeClr val="accent1"/>
                </a:solidFill>
              </a:rPr>
              <a:t>but the staff </a:t>
            </a:r>
            <a:r>
              <a:rPr lang="fr-FR" dirty="0" err="1" smtClean="0">
                <a:solidFill>
                  <a:schemeClr val="accent1"/>
                </a:solidFill>
              </a:rPr>
              <a:t>rarely</a:t>
            </a:r>
            <a:r>
              <a:rPr lang="fr-FR" dirty="0" smtClean="0">
                <a:solidFill>
                  <a:schemeClr val="accent1"/>
                </a:solidFill>
              </a:rPr>
              <a:t> help </a:t>
            </a:r>
            <a:r>
              <a:rPr lang="fr-FR" dirty="0" err="1" smtClean="0">
                <a:solidFill>
                  <a:schemeClr val="accent1"/>
                </a:solidFill>
              </a:rPr>
              <a:t>each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other</a:t>
            </a:r>
            <a:endParaRPr lang="fr-FR" dirty="0" smtClean="0">
              <a:solidFill>
                <a:schemeClr val="accent1"/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The </a:t>
            </a:r>
            <a:r>
              <a:rPr lang="fr-FR" b="1" dirty="0" err="1" smtClean="0"/>
              <a:t>relationship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the </a:t>
            </a:r>
            <a:r>
              <a:rPr lang="fr-FR" b="1" dirty="0" err="1" smtClean="0"/>
              <a:t>Court’s</a:t>
            </a:r>
            <a:r>
              <a:rPr lang="fr-FR" b="1" dirty="0" smtClean="0"/>
              <a:t> </a:t>
            </a:r>
            <a:r>
              <a:rPr lang="fr-FR" b="1" dirty="0" err="1" smtClean="0"/>
              <a:t>internal</a:t>
            </a:r>
            <a:r>
              <a:rPr lang="fr-FR" b="1" dirty="0" smtClean="0"/>
              <a:t> </a:t>
            </a:r>
            <a:r>
              <a:rPr lang="fr-FR" b="1" dirty="0" err="1" smtClean="0"/>
              <a:t>partners</a:t>
            </a:r>
            <a:r>
              <a:rPr lang="fr-FR" b="1" dirty="0" smtClean="0"/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is</a:t>
            </a:r>
            <a:r>
              <a:rPr lang="fr-FR" dirty="0" smtClean="0">
                <a:solidFill>
                  <a:schemeClr val="accent1"/>
                </a:solidFill>
              </a:rPr>
              <a:t> not </a:t>
            </a:r>
            <a:r>
              <a:rPr lang="fr-FR" dirty="0" err="1" smtClean="0">
                <a:solidFill>
                  <a:schemeClr val="accent1"/>
                </a:solidFill>
              </a:rPr>
              <a:t>clearly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defined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0" name="Triangle isocèle 9"/>
          <p:cNvSpPr/>
          <p:nvPr/>
        </p:nvSpPr>
        <p:spPr>
          <a:xfrm rot="10800000">
            <a:off x="4027680" y="4385217"/>
            <a:ext cx="1088639" cy="22344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666986" y="4844142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1825">
              <a:tabLst>
                <a:tab pos="442913" algn="l"/>
              </a:tabLst>
            </a:pPr>
            <a:r>
              <a:rPr lang="fr-FR" dirty="0" err="1" smtClean="0">
                <a:solidFill>
                  <a:schemeClr val="accent1"/>
                </a:solidFill>
              </a:rPr>
              <a:t>Creation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b="1" dirty="0" smtClean="0"/>
              <a:t>of a </a:t>
            </a:r>
            <a:r>
              <a:rPr lang="fr-FR" b="1" dirty="0" err="1" smtClean="0"/>
              <a:t>referral</a:t>
            </a:r>
            <a:r>
              <a:rPr lang="fr-FR" b="1" dirty="0" smtClean="0"/>
              <a:t> of </a:t>
            </a:r>
            <a:r>
              <a:rPr lang="fr-FR" b="1" dirty="0" err="1" smtClean="0"/>
              <a:t>processes</a:t>
            </a:r>
            <a:r>
              <a:rPr lang="fr-FR" b="1" dirty="0" smtClean="0"/>
              <a:t> and </a:t>
            </a:r>
            <a:r>
              <a:rPr lang="fr-FR" b="1" dirty="0" err="1" smtClean="0"/>
              <a:t>partnership</a:t>
            </a:r>
            <a:r>
              <a:rPr lang="fr-FR" b="1" dirty="0" smtClean="0"/>
              <a:t> relations</a:t>
            </a:r>
          </a:p>
          <a:p>
            <a:pPr defTabSz="631825">
              <a:tabLst>
                <a:tab pos="442913" algn="l"/>
              </a:tabLst>
            </a:pP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	</a:t>
            </a:r>
            <a:r>
              <a:rPr lang="fr-FR" b="1" dirty="0" err="1" smtClean="0"/>
              <a:t>Quality</a:t>
            </a:r>
            <a:r>
              <a:rPr lang="fr-FR" b="1" dirty="0" smtClean="0"/>
              <a:t> Management System </a:t>
            </a:r>
            <a:r>
              <a:rPr lang="fr-FR" dirty="0" smtClean="0">
                <a:solidFill>
                  <a:schemeClr val="accent1"/>
                </a:solidFill>
              </a:rPr>
              <a:t>support</a:t>
            </a:r>
            <a:endParaRPr lang="fr-FR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36" y="221395"/>
            <a:ext cx="538702" cy="497507"/>
          </a:xfrm>
          <a:prstGeom prst="rect">
            <a:avLst/>
          </a:prstGeom>
        </p:spPr>
      </p:pic>
      <p:sp>
        <p:nvSpPr>
          <p:cNvPr id="3" name="Flèche à angle droit 2"/>
          <p:cNvSpPr/>
          <p:nvPr/>
        </p:nvSpPr>
        <p:spPr>
          <a:xfrm rot="5400000">
            <a:off x="2771799" y="5605180"/>
            <a:ext cx="360040" cy="360040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45" y="4647519"/>
            <a:ext cx="1163786" cy="14703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6" y="3053037"/>
            <a:ext cx="2067103" cy="78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1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891" y="1074341"/>
            <a:ext cx="8316217" cy="719137"/>
          </a:xfrm>
        </p:spPr>
        <p:txBody>
          <a:bodyPr/>
          <a:lstStyle/>
          <a:p>
            <a:pPr algn="ctr">
              <a:lnSpc>
                <a:spcPts val="2500"/>
              </a:lnSpc>
            </a:pPr>
            <a:r>
              <a:rPr lang="fr-FR" sz="2000" b="1" dirty="0" smtClean="0">
                <a:solidFill>
                  <a:schemeClr val="tx1"/>
                </a:solidFill>
              </a:rPr>
              <a:t>The </a:t>
            </a:r>
            <a:r>
              <a:rPr lang="fr-FR" sz="2000" b="1" dirty="0" err="1" smtClean="0">
                <a:solidFill>
                  <a:schemeClr val="tx1"/>
                </a:solidFill>
              </a:rPr>
              <a:t>quality</a:t>
            </a:r>
            <a:r>
              <a:rPr lang="fr-FR" sz="2000" b="1" dirty="0" smtClean="0">
                <a:solidFill>
                  <a:schemeClr val="tx1"/>
                </a:solidFill>
              </a:rPr>
              <a:t> management system </a:t>
            </a:r>
            <a:r>
              <a:rPr lang="fr-FR" sz="2000" dirty="0" err="1" smtClean="0"/>
              <a:t>implemented</a:t>
            </a:r>
            <a:r>
              <a:rPr lang="fr-FR" sz="2000" dirty="0" smtClean="0"/>
              <a:t> </a:t>
            </a:r>
            <a:r>
              <a:rPr lang="fr-FR" sz="2000" dirty="0" err="1" smtClean="0"/>
              <a:t>meets</a:t>
            </a:r>
            <a:r>
              <a:rPr lang="fr-FR" sz="2000" dirty="0" smtClean="0"/>
              <a:t> the  </a:t>
            </a:r>
            <a:r>
              <a:rPr lang="fr-FR" sz="2000" b="1" dirty="0" err="1" smtClean="0">
                <a:solidFill>
                  <a:schemeClr val="tx1"/>
                </a:solidFill>
              </a:rPr>
              <a:t>Conrcrete</a:t>
            </a:r>
            <a:r>
              <a:rPr lang="fr-FR" sz="2000" b="1" dirty="0" smtClean="0">
                <a:solidFill>
                  <a:schemeClr val="tx1"/>
                </a:solidFill>
              </a:rPr>
              <a:t> objectives 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842-F803-2942-8769-BF9E30C91F62}" type="datetime1">
              <a:rPr lang="fr-FR" smtClean="0"/>
              <a:t>02/09/18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Cour des comptes –  Secrétariat général – Service du greffe de la Cour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75B-B288-1C42-83B3-B5839678062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63564" y="2276872"/>
            <a:ext cx="702007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Secure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fr-FR" sz="1600" dirty="0" err="1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processes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fr-FR" sz="1600" dirty="0" err="1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procedures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implemented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by the service</a:t>
            </a:r>
            <a:endParaRPr lang="fr-FR" sz="1600" dirty="0">
              <a:solidFill>
                <a:schemeClr val="accent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Standardise 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fr-FR" sz="1600" dirty="0" err="1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Registry’s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practices</a:t>
            </a:r>
            <a:endParaRPr lang="fr-FR" sz="1600" dirty="0">
              <a:solidFill>
                <a:schemeClr val="accent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Manage </a:t>
            </a:r>
            <a:r>
              <a:rPr lang="fr-FR" sz="1600" dirty="0" err="1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activities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fr-FR" sz="1600" dirty="0" err="1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risks</a:t>
            </a:r>
            <a:endParaRPr lang="fr-FR" sz="1600" dirty="0">
              <a:solidFill>
                <a:schemeClr val="accent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err="1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Improve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fr-FR" sz="1600" b="1" dirty="0" err="1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Registry’s</a:t>
            </a:r>
            <a:r>
              <a:rPr lang="fr-FR" sz="16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performance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1600" b="1" dirty="0" err="1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delays</a:t>
            </a:r>
            <a:r>
              <a:rPr lang="fr-FR" sz="16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fr-FR" sz="1600" b="1" dirty="0" err="1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quality</a:t>
            </a:r>
            <a:r>
              <a:rPr lang="fr-FR" sz="16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fr-FR" sz="1600" b="1" dirty="0" err="1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procedures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fr-FR" sz="1600" dirty="0" err="1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implemented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actions</a:t>
            </a:r>
          </a:p>
          <a:p>
            <a:pPr marL="342900" lvl="0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err="1" smtClean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Measure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 smtClean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performanec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1600" dirty="0" err="1" smtClean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over time and </a:t>
            </a:r>
            <a:r>
              <a:rPr lang="fr-FR" sz="1600" b="1" dirty="0" err="1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evaluate</a:t>
            </a:r>
            <a:r>
              <a:rPr lang="fr-FR" sz="1600" b="1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the visible </a:t>
            </a:r>
            <a:r>
              <a:rPr lang="fr-FR" sz="1600" b="1" dirty="0" err="1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progress</a:t>
            </a:r>
            <a:endParaRPr lang="fr-FR" sz="16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err="1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Reinforce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fr-FR" sz="1600" b="1" dirty="0" err="1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development</a:t>
            </a:r>
            <a:r>
              <a:rPr lang="fr-FR" sz="16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fr-FR" sz="1600" b="1" dirty="0" err="1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employees</a:t>
            </a:r>
            <a:r>
              <a:rPr lang="fr-FR" sz="16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’ </a:t>
            </a:r>
            <a:r>
              <a:rPr lang="fr-FR" sz="1600" b="1" dirty="0" err="1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abilities</a:t>
            </a:r>
            <a:r>
              <a:rPr lang="fr-FR" sz="16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and assemble teams for a </a:t>
            </a:r>
            <a:r>
              <a:rPr lang="fr-FR" sz="1600" b="1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common</a:t>
            </a:r>
            <a:r>
              <a:rPr lang="fr-FR" sz="1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1600" b="1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stimulating</a:t>
            </a:r>
            <a:r>
              <a:rPr lang="fr-FR" sz="1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project</a:t>
            </a:r>
            <a:endParaRPr lang="fr-FR" sz="16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3140968"/>
            <a:ext cx="1132728" cy="11134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36" y="221395"/>
            <a:ext cx="538702" cy="4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0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842-F803-2942-8769-BF9E30C91F62}" type="datetime1">
              <a:rPr lang="fr-FR" smtClean="0"/>
              <a:t>02/09/18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Cour des comptes –  Secrétariat général – Service du greffe de la Cour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75B-B288-1C42-83B3-B5839678062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836958"/>
            <a:ext cx="3148682" cy="2160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68312" y="1018065"/>
            <a:ext cx="8207375" cy="719137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fr-FR" sz="2000" dirty="0"/>
              <a:t>1</a:t>
            </a:r>
            <a:r>
              <a:rPr lang="fr-FR" sz="2000" baseline="30000" dirty="0"/>
              <a:t>st</a:t>
            </a:r>
            <a:r>
              <a:rPr lang="fr-FR" sz="2000" dirty="0" smtClean="0"/>
              <a:t> stage: </a:t>
            </a:r>
            <a:r>
              <a:rPr lang="fr-FR" sz="2000" dirty="0" err="1" smtClean="0"/>
              <a:t>Create</a:t>
            </a:r>
            <a:r>
              <a:rPr lang="fr-FR" sz="2000" dirty="0" smtClean="0"/>
              <a:t> an </a:t>
            </a:r>
            <a:r>
              <a:rPr lang="fr-FR" sz="2000" b="1" dirty="0" smtClean="0">
                <a:solidFill>
                  <a:schemeClr val="tx1"/>
                </a:solidFill>
              </a:rPr>
              <a:t>exhaustive Business plan </a:t>
            </a:r>
            <a:r>
              <a:rPr lang="fr-FR" sz="2000" dirty="0" smtClean="0"/>
              <a:t>for the Court </a:t>
            </a:r>
            <a:r>
              <a:rPr lang="fr-FR" sz="2000" dirty="0" err="1" smtClean="0"/>
              <a:t>Registry</a:t>
            </a:r>
            <a:r>
              <a:rPr lang="fr-FR" sz="2000" dirty="0" smtClean="0"/>
              <a:t>…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4139183" y="1808808"/>
            <a:ext cx="4536504" cy="27392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MANAGING THE REGISTRY</a:t>
            </a:r>
            <a:endParaRPr lang="fr-FR" sz="1200" b="1" dirty="0" smtClean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MANAGING COURT CLERKS COMMUNITY</a:t>
            </a:r>
          </a:p>
          <a:p>
            <a:pPr marL="171450" indent="-1714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MANAGING THE REGISTRY OF THE FIRST PRESIDENCY </a:t>
            </a:r>
            <a:endParaRPr lang="fr-FR" sz="1200" b="1" dirty="0" smtClean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MANAGING THE REGISTRY OF LITIGATION CASES </a:t>
            </a:r>
            <a:endParaRPr lang="fr-FR" sz="1200" b="1" dirty="0" smtClean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ENSURING PUBLIC ACCOUNTANTS STANDARDS</a:t>
            </a:r>
          </a:p>
          <a:p>
            <a:pPr marL="171450" indent="-1714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SUPERVISING THE DEPOSIT OF ACCOUNTS AND REPORTS BY AUDITORS</a:t>
            </a:r>
            <a:endParaRPr lang="fr-FR" sz="1200" b="1" dirty="0" smtClean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MANAGING THE ARCHIVES AND STORES</a:t>
            </a:r>
            <a:endParaRPr lang="fr-FR" sz="1200" b="1" dirty="0" smtClean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MANAGING THE PROFESSION INFORMATION SYSTEM OF THE REGISTRIES</a:t>
            </a:r>
            <a:endParaRPr lang="fr-FR" sz="1200" b="1" dirty="0" smtClean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ENSURING THE SAFETY OF WORK AND DOCUMENTS</a:t>
            </a:r>
            <a:endParaRPr lang="fr-FR" sz="1200" b="1" dirty="0">
              <a:solidFill>
                <a:schemeClr val="accent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riangle isocèle 9"/>
          <p:cNvSpPr/>
          <p:nvPr/>
        </p:nvSpPr>
        <p:spPr>
          <a:xfrm rot="5400000">
            <a:off x="3275307" y="3805354"/>
            <a:ext cx="1088639" cy="22344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36" y="221395"/>
            <a:ext cx="538702" cy="4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5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842-F803-2942-8769-BF9E30C91F62}" type="datetime1">
              <a:rPr lang="fr-FR" smtClean="0"/>
              <a:t>02/09/18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75B-B288-1C42-83B3-B5839678062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8312" y="1018065"/>
            <a:ext cx="8207375" cy="719137"/>
          </a:xfrm>
        </p:spPr>
        <p:txBody>
          <a:bodyPr/>
          <a:lstStyle/>
          <a:p>
            <a:pPr algn="ctr">
              <a:lnSpc>
                <a:spcPts val="2500"/>
              </a:lnSpc>
            </a:pPr>
            <a:r>
              <a:rPr lang="fr-FR" sz="2000" dirty="0"/>
              <a:t>1</a:t>
            </a:r>
            <a:r>
              <a:rPr lang="fr-FR" sz="2000" baseline="30000" dirty="0" smtClean="0"/>
              <a:t>st</a:t>
            </a:r>
            <a:r>
              <a:rPr lang="fr-FR" sz="2000" dirty="0" smtClean="0"/>
              <a:t> stage: … and </a:t>
            </a:r>
            <a:r>
              <a:rPr lang="fr-FR" sz="2000" b="1" dirty="0" err="1" smtClean="0">
                <a:solidFill>
                  <a:schemeClr val="tx1"/>
                </a:solidFill>
              </a:rPr>
              <a:t>describe</a:t>
            </a:r>
            <a:r>
              <a:rPr lang="fr-FR" sz="2000" b="1" dirty="0" smtClean="0">
                <a:solidFill>
                  <a:schemeClr val="tx1"/>
                </a:solidFill>
              </a:rPr>
              <a:t> the </a:t>
            </a:r>
            <a:r>
              <a:rPr lang="fr-FR" sz="2000" b="1" dirty="0" err="1" smtClean="0">
                <a:solidFill>
                  <a:schemeClr val="tx1"/>
                </a:solidFill>
              </a:rPr>
              <a:t>procedures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/>
              <a:t>through</a:t>
            </a:r>
            <a:r>
              <a:rPr lang="fr-FR" sz="2000" dirty="0" smtClean="0"/>
              <a:t> </a:t>
            </a:r>
            <a:r>
              <a:rPr lang="fr-FR" sz="2000" dirty="0" err="1" smtClean="0"/>
              <a:t>flowcharts</a:t>
            </a:r>
            <a:r>
              <a:rPr lang="fr-FR" sz="2000" dirty="0" smtClean="0"/>
              <a:t> and operating </a:t>
            </a:r>
            <a:r>
              <a:rPr lang="fr-FR" sz="2000" dirty="0" err="1" smtClean="0"/>
              <a:t>procedures</a:t>
            </a:r>
            <a:endParaRPr lang="fr-FR" sz="20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97" y="2780928"/>
            <a:ext cx="2067123" cy="2916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82698" y="175990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Each</a:t>
            </a:r>
            <a:r>
              <a:rPr lang="fr-FR" sz="1600" dirty="0" smtClean="0"/>
              <a:t> business </a:t>
            </a:r>
            <a:r>
              <a:rPr lang="fr-FR" sz="1600" dirty="0" err="1" smtClean="0"/>
              <a:t>process</a:t>
            </a:r>
            <a:r>
              <a:rPr lang="fr-FR" sz="1600" dirty="0" smtClean="0"/>
              <a:t> has </a:t>
            </a:r>
            <a:r>
              <a:rPr lang="fr-FR" sz="1600" dirty="0" err="1" smtClean="0"/>
              <a:t>its</a:t>
            </a:r>
            <a:r>
              <a:rPr lang="fr-FR" sz="1600" dirty="0" smtClean="0"/>
              <a:t> </a:t>
            </a:r>
            <a:r>
              <a:rPr lang="fr-FR" sz="1600" dirty="0" err="1" smtClean="0"/>
              <a:t>own</a:t>
            </a:r>
            <a:r>
              <a:rPr lang="fr-FR" sz="1600" dirty="0" smtClean="0"/>
              <a:t> </a:t>
            </a:r>
            <a:r>
              <a:rPr lang="fr-FR" sz="1600" dirty="0" err="1" smtClean="0"/>
              <a:t>procedures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740657" y="3161869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Explained</a:t>
            </a:r>
            <a:r>
              <a:rPr lang="fr-FR" sz="1600" dirty="0" smtClean="0"/>
              <a:t> </a:t>
            </a:r>
            <a:r>
              <a:rPr lang="fr-FR" sz="1600" dirty="0" err="1" smtClean="0"/>
              <a:t>through</a:t>
            </a:r>
            <a:r>
              <a:rPr lang="fr-FR" sz="1600" dirty="0" smtClean="0"/>
              <a:t> </a:t>
            </a:r>
            <a:r>
              <a:rPr lang="fr-FR" sz="1600" dirty="0" err="1" smtClean="0"/>
              <a:t>flowcharts</a:t>
            </a:r>
            <a:r>
              <a:rPr lang="fr-FR" sz="1600" dirty="0" smtClean="0"/>
              <a:t> on actions by the </a:t>
            </a:r>
            <a:r>
              <a:rPr lang="fr-FR" sz="1600" dirty="0" err="1" smtClean="0"/>
              <a:t>actor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procedures</a:t>
            </a:r>
            <a:endParaRPr lang="fr-FR" sz="1600" dirty="0"/>
          </a:p>
        </p:txBody>
      </p:sp>
      <p:sp>
        <p:nvSpPr>
          <p:cNvPr id="17" name="Flèche droite 16"/>
          <p:cNvSpPr/>
          <p:nvPr/>
        </p:nvSpPr>
        <p:spPr>
          <a:xfrm>
            <a:off x="3419872" y="4248215"/>
            <a:ext cx="1152127" cy="36004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5292080" y="1628800"/>
            <a:ext cx="3583627" cy="4602863"/>
            <a:chOff x="5292080" y="1628800"/>
            <a:chExt cx="3583627" cy="4602863"/>
          </a:xfrm>
        </p:grpSpPr>
        <p:pic>
          <p:nvPicPr>
            <p:cNvPr id="8" name="Image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292080" y="1628800"/>
              <a:ext cx="3567844" cy="46028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307863" y="1640541"/>
              <a:ext cx="3567844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 smtClean="0"/>
                <a:t>Procedure</a:t>
              </a:r>
              <a:r>
                <a:rPr lang="fr-FR" sz="1400" dirty="0" smtClean="0"/>
                <a:t>: the </a:t>
              </a:r>
              <a:r>
                <a:rPr lang="fr-FR" sz="1400" dirty="0" err="1" smtClean="0"/>
                <a:t>sending</a:t>
              </a:r>
              <a:r>
                <a:rPr lang="fr-FR" sz="1400" dirty="0" smtClean="0"/>
                <a:t> of a référé</a:t>
              </a:r>
              <a:endParaRPr lang="fr-FR" sz="1400" dirty="0"/>
            </a:p>
          </p:txBody>
        </p:sp>
      </p:grpSp>
      <p:sp>
        <p:nvSpPr>
          <p:cNvPr id="2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31913" y="6321425"/>
            <a:ext cx="6480175" cy="179388"/>
          </a:xfrm>
        </p:spPr>
        <p:txBody>
          <a:bodyPr/>
          <a:lstStyle/>
          <a:p>
            <a:r>
              <a:rPr lang="fr-FR" dirty="0"/>
              <a:t>Cour des comptes –  Secrétariat général – Service du greffe de la Cour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36" y="221395"/>
            <a:ext cx="538702" cy="4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0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419872" y="3356411"/>
            <a:ext cx="2315687" cy="15449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842-F803-2942-8769-BF9E30C91F62}" type="datetime1">
              <a:rPr lang="fr-FR" smtClean="0"/>
              <a:t>02/09/18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Cour des comptes –  Secrétariat général – Service du greffe de la Cour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75B-B288-1C42-83B3-B5839678062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8312" y="1052736"/>
            <a:ext cx="8207375" cy="719137"/>
          </a:xfrm>
        </p:spPr>
        <p:txBody>
          <a:bodyPr/>
          <a:lstStyle/>
          <a:p>
            <a:pPr algn="ctr">
              <a:lnSpc>
                <a:spcPts val="2500"/>
              </a:lnSpc>
            </a:pPr>
            <a:r>
              <a:rPr lang="fr-FR" sz="2000" dirty="0" smtClean="0"/>
              <a:t>2</a:t>
            </a:r>
            <a:r>
              <a:rPr lang="fr-FR" sz="2000" baseline="30000" dirty="0" smtClean="0"/>
              <a:t>nd</a:t>
            </a:r>
            <a:r>
              <a:rPr lang="fr-FR" sz="2000" dirty="0" smtClean="0"/>
              <a:t> stage: </a:t>
            </a:r>
            <a:r>
              <a:rPr lang="fr-FR" sz="2000" dirty="0" err="1" smtClean="0"/>
              <a:t>Create</a:t>
            </a:r>
            <a:r>
              <a:rPr lang="fr-FR" sz="2000" dirty="0" smtClean="0"/>
              <a:t>, </a:t>
            </a:r>
            <a:r>
              <a:rPr lang="fr-FR" sz="2000" dirty="0" err="1" smtClean="0"/>
              <a:t>through</a:t>
            </a:r>
            <a:r>
              <a:rPr lang="fr-FR" sz="2000" dirty="0" smtClean="0"/>
              <a:t> </a:t>
            </a:r>
            <a:r>
              <a:rPr lang="fr-FR" sz="2000" dirty="0" err="1" smtClean="0"/>
              <a:t>agreements</a:t>
            </a:r>
            <a:r>
              <a:rPr lang="fr-FR" sz="2000" dirty="0"/>
              <a:t>,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/>
              <a:t>a </a:t>
            </a:r>
            <a:r>
              <a:rPr lang="fr-FR" sz="2000" b="1" dirty="0" err="1" smtClean="0">
                <a:solidFill>
                  <a:schemeClr val="tx1"/>
                </a:solidFill>
              </a:rPr>
              <a:t>shared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understanding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/>
              <a:t>of the issues and objectives </a:t>
            </a:r>
            <a:r>
              <a:rPr lang="fr-FR" sz="2000" dirty="0" err="1" smtClean="0"/>
              <a:t>with</a:t>
            </a:r>
            <a:r>
              <a:rPr lang="fr-FR" sz="2000" dirty="0" smtClean="0"/>
              <a:t> the </a:t>
            </a:r>
            <a:r>
              <a:rPr lang="fr-FR" sz="2000" dirty="0" err="1" smtClean="0"/>
              <a:t>institution’s</a:t>
            </a:r>
            <a:r>
              <a:rPr lang="fr-FR" sz="2000" dirty="0" smtClean="0"/>
              <a:t> </a:t>
            </a:r>
            <a:r>
              <a:rPr lang="fr-FR" sz="2000" dirty="0" err="1" smtClean="0"/>
              <a:t>internal</a:t>
            </a:r>
            <a:r>
              <a:rPr lang="fr-FR" sz="2000" dirty="0" smtClean="0"/>
              <a:t> </a:t>
            </a:r>
            <a:r>
              <a:rPr lang="fr-FR" sz="2000" dirty="0" err="1" smtClean="0"/>
              <a:t>partners</a:t>
            </a:r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20" y="3449299"/>
            <a:ext cx="2066598" cy="7501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07370" y="2399944"/>
            <a:ext cx="2236638" cy="30777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Public </a:t>
            </a:r>
            <a:r>
              <a:rPr lang="fr-FR" sz="1400" dirty="0" err="1" smtClean="0"/>
              <a:t>Prosecutor’s</a:t>
            </a:r>
            <a:r>
              <a:rPr lang="fr-FR" sz="1400" dirty="0" smtClean="0"/>
              <a:t> Office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5004048" y="2394868"/>
            <a:ext cx="1994457" cy="30777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Chambers of the Court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2637" y="3157218"/>
            <a:ext cx="2447155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Chambres régionales et territoriales des comptes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540731" y="4296907"/>
            <a:ext cx="2167058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Human</a:t>
            </a:r>
            <a:r>
              <a:rPr lang="fr-FR" sz="1400" dirty="0" smtClean="0"/>
              <a:t> </a:t>
            </a:r>
            <a:r>
              <a:rPr lang="fr-FR" sz="1400" dirty="0" err="1" smtClean="0"/>
              <a:t>Resources</a:t>
            </a:r>
            <a:r>
              <a:rPr lang="fr-FR" sz="1400" dirty="0" smtClean="0"/>
              <a:t> </a:t>
            </a:r>
            <a:r>
              <a:rPr lang="fr-FR" sz="1400" dirty="0" err="1" smtClean="0"/>
              <a:t>Department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2637" y="4378128"/>
            <a:ext cx="2447155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Information </a:t>
            </a:r>
            <a:r>
              <a:rPr lang="fr-FR" sz="1400" dirty="0" err="1" smtClean="0"/>
              <a:t>Systems</a:t>
            </a:r>
            <a:r>
              <a:rPr lang="fr-FR" sz="1400" dirty="0" smtClean="0"/>
              <a:t> </a:t>
            </a:r>
            <a:r>
              <a:rPr lang="fr-FR" sz="1400" dirty="0" err="1" smtClean="0"/>
              <a:t>Department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051720" y="5495566"/>
            <a:ext cx="223224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Logistics</a:t>
            </a:r>
            <a:r>
              <a:rPr lang="fr-FR" sz="1400" dirty="0" smtClean="0"/>
              <a:t> </a:t>
            </a:r>
            <a:r>
              <a:rPr lang="fr-FR" sz="1400" dirty="0" err="1" smtClean="0"/>
              <a:t>Department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788024" y="5497487"/>
            <a:ext cx="2175596" cy="30777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Business Support Centre</a:t>
            </a:r>
            <a:endParaRPr lang="fr-FR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3561325" y="4196262"/>
            <a:ext cx="20649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1"/>
                </a:solidFill>
              </a:rPr>
              <a:t>Procédures partagées</a:t>
            </a:r>
          </a:p>
          <a:p>
            <a:pPr algn="ctr"/>
            <a:r>
              <a:rPr lang="fr-FR" sz="1400" b="1" dirty="0" smtClean="0">
                <a:solidFill>
                  <a:schemeClr val="accent1"/>
                </a:solidFill>
              </a:rPr>
              <a:t>Moyens humains</a:t>
            </a:r>
            <a:br>
              <a:rPr lang="fr-FR" sz="1400" b="1" dirty="0" smtClean="0">
                <a:solidFill>
                  <a:schemeClr val="accent1"/>
                </a:solidFill>
              </a:rPr>
            </a:br>
            <a:r>
              <a:rPr lang="fr-FR" sz="1400" b="1" dirty="0" smtClean="0">
                <a:solidFill>
                  <a:schemeClr val="accent1"/>
                </a:solidFill>
              </a:rPr>
              <a:t>et techniques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516216" y="3157218"/>
            <a:ext cx="2191573" cy="73866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Public Report and Programmes of the </a:t>
            </a:r>
            <a:r>
              <a:rPr lang="fr-FR" sz="1400" dirty="0" err="1" smtClean="0"/>
              <a:t>Registry</a:t>
            </a:r>
            <a:endParaRPr lang="fr-FR" sz="1400" dirty="0"/>
          </a:p>
        </p:txBody>
      </p:sp>
      <p:sp>
        <p:nvSpPr>
          <p:cNvPr id="22" name="Flèche droite 21"/>
          <p:cNvSpPr/>
          <p:nvPr/>
        </p:nvSpPr>
        <p:spPr>
          <a:xfrm rot="13736096">
            <a:off x="3560520" y="2984918"/>
            <a:ext cx="452706" cy="2880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18623208">
            <a:off x="5130194" y="2946670"/>
            <a:ext cx="452706" cy="2880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 rot="7837522">
            <a:off x="3482412" y="5029276"/>
            <a:ext cx="452706" cy="2880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3052992">
            <a:off x="5313347" y="5049168"/>
            <a:ext cx="452706" cy="2880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12856834">
            <a:off x="2903803" y="3464404"/>
            <a:ext cx="452706" cy="2880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rot="8967079">
            <a:off x="2925385" y="4429935"/>
            <a:ext cx="452706" cy="2880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 rot="19630862">
            <a:off x="5910070" y="3441818"/>
            <a:ext cx="452706" cy="2880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 rot="1795138">
            <a:off x="5909810" y="4248089"/>
            <a:ext cx="452706" cy="2880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36" y="221395"/>
            <a:ext cx="538702" cy="4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1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842-F803-2942-8769-BF9E30C91F62}" type="datetime1">
              <a:rPr lang="fr-FR" smtClean="0"/>
              <a:t>02/09/18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75B-B288-1C42-83B3-B5839678062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31913" y="6321425"/>
            <a:ext cx="6480175" cy="179388"/>
          </a:xfrm>
        </p:spPr>
        <p:txBody>
          <a:bodyPr/>
          <a:lstStyle/>
          <a:p>
            <a:r>
              <a:rPr lang="fr-FR" dirty="0"/>
              <a:t>Cour des comptes –  Secrétariat général – Service du greffe de la Cour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36" y="221395"/>
            <a:ext cx="538702" cy="497507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8312" y="1052736"/>
            <a:ext cx="8207375" cy="719137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fr-FR" sz="2000" dirty="0" smtClean="0"/>
              <a:t>A </a:t>
            </a:r>
            <a:r>
              <a:rPr lang="fr-FR" sz="2000" dirty="0" err="1" smtClean="0"/>
              <a:t>complex</a:t>
            </a:r>
            <a:r>
              <a:rPr lang="fr-FR" sz="2000" dirty="0" smtClean="0"/>
              <a:t> system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needs</a:t>
            </a:r>
            <a:r>
              <a:rPr lang="fr-FR" sz="2000" dirty="0" smtClean="0"/>
              <a:t> to </a:t>
            </a:r>
            <a:r>
              <a:rPr lang="fr-FR" sz="2000" dirty="0" err="1" smtClean="0"/>
              <a:t>make</a:t>
            </a:r>
            <a:r>
              <a:rPr lang="fr-FR" sz="2000" dirty="0" smtClean="0"/>
              <a:t> a </a:t>
            </a:r>
            <a:r>
              <a:rPr lang="fr-FR" sz="2000" b="1" dirty="0" smtClean="0">
                <a:solidFill>
                  <a:schemeClr val="tx1"/>
                </a:solidFill>
              </a:rPr>
              <a:t>Customer </a:t>
            </a:r>
            <a:r>
              <a:rPr lang="fr-FR" sz="2000" b="1" dirty="0" err="1" smtClean="0">
                <a:solidFill>
                  <a:schemeClr val="tx1"/>
                </a:solidFill>
              </a:rPr>
              <a:t>listening</a:t>
            </a:r>
            <a:r>
              <a:rPr lang="fr-FR" sz="2000" b="1" dirty="0" smtClean="0">
                <a:solidFill>
                  <a:schemeClr val="tx1"/>
                </a:solidFill>
              </a:rPr>
              <a:t> service </a:t>
            </a:r>
            <a:r>
              <a:rPr lang="fr-FR" sz="2000" dirty="0" err="1" smtClean="0"/>
              <a:t>adapted</a:t>
            </a:r>
            <a:r>
              <a:rPr lang="fr-FR" sz="2000" dirty="0" smtClean="0"/>
              <a:t> to the </a:t>
            </a:r>
            <a:r>
              <a:rPr lang="fr-FR" sz="2000" dirty="0" err="1" smtClean="0"/>
              <a:t>Registry</a:t>
            </a:r>
            <a:r>
              <a:rPr lang="fr-FR" sz="2000" dirty="0" smtClean="0"/>
              <a:t> </a:t>
            </a:r>
            <a:r>
              <a:rPr lang="fr-FR" sz="2000" dirty="0" err="1" smtClean="0"/>
              <a:t>environment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8" y="2400801"/>
            <a:ext cx="1558035" cy="11685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3" y="4942632"/>
            <a:ext cx="1585443" cy="11978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8" y="3728217"/>
            <a:ext cx="1571739" cy="10540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Flèche droite 10"/>
          <p:cNvSpPr/>
          <p:nvPr/>
        </p:nvSpPr>
        <p:spPr>
          <a:xfrm>
            <a:off x="2877998" y="2708920"/>
            <a:ext cx="792088" cy="36004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2877998" y="4075227"/>
            <a:ext cx="792088" cy="36004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2877998" y="5360085"/>
            <a:ext cx="792088" cy="36004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049791" y="2411886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A </a:t>
            </a:r>
            <a:r>
              <a:rPr lang="fr-FR" sz="1400" b="1" dirty="0" err="1" smtClean="0"/>
              <a:t>systematic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evaluation</a:t>
            </a:r>
            <a:r>
              <a:rPr lang="fr-FR" sz="1400" b="1" dirty="0" smtClean="0"/>
              <a:t> of training </a:t>
            </a:r>
            <a:r>
              <a:rPr lang="fr-FR" sz="1400" dirty="0" smtClean="0">
                <a:solidFill>
                  <a:schemeClr val="accent1"/>
                </a:solidFill>
              </a:rPr>
              <a:t>as part of </a:t>
            </a:r>
            <a:r>
              <a:rPr lang="fr-FR" sz="1400" dirty="0" err="1" smtClean="0">
                <a:solidFill>
                  <a:schemeClr val="accent1"/>
                </a:solidFill>
              </a:rPr>
              <a:t>its</a:t>
            </a:r>
            <a:r>
              <a:rPr lang="fr-FR" sz="1400" dirty="0" smtClean="0">
                <a:solidFill>
                  <a:schemeClr val="accent1"/>
                </a:solidFill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</a:rPr>
              <a:t>duty</a:t>
            </a:r>
            <a:r>
              <a:rPr lang="fr-FR" sz="1400" dirty="0" smtClean="0">
                <a:solidFill>
                  <a:schemeClr val="accent1"/>
                </a:solidFill>
              </a:rPr>
              <a:t> to support business and information </a:t>
            </a:r>
            <a:r>
              <a:rPr lang="fr-FR" sz="1400" dirty="0" err="1" smtClean="0">
                <a:solidFill>
                  <a:schemeClr val="accent1"/>
                </a:solidFill>
              </a:rPr>
              <a:t>systems</a:t>
            </a:r>
            <a:r>
              <a:rPr lang="fr-FR" sz="1400" dirty="0" smtClean="0">
                <a:solidFill>
                  <a:schemeClr val="accent1"/>
                </a:solidFill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</a:rPr>
              <a:t>users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49791" y="3741085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An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annual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review</a:t>
            </a:r>
            <a:r>
              <a:rPr lang="fr-FR" sz="1400" b="1" dirty="0" smtClean="0"/>
              <a:t> of the </a:t>
            </a:r>
            <a:r>
              <a:rPr lang="fr-FR" sz="1400" b="1" dirty="0" err="1" smtClean="0"/>
              <a:t>partnership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agreements</a:t>
            </a:r>
            <a:r>
              <a:rPr lang="fr-FR" sz="1400" b="1" dirty="0" smtClean="0"/>
              <a:t> </a:t>
            </a:r>
            <a:r>
              <a:rPr lang="fr-FR" sz="1400" dirty="0" smtClean="0">
                <a:solidFill>
                  <a:schemeClr val="accent1"/>
                </a:solidFill>
              </a:rPr>
              <a:t>to </a:t>
            </a:r>
            <a:r>
              <a:rPr lang="fr-FR" sz="1400" dirty="0" err="1" smtClean="0">
                <a:solidFill>
                  <a:schemeClr val="accent1"/>
                </a:solidFill>
              </a:rPr>
              <a:t>evaluate</a:t>
            </a:r>
            <a:r>
              <a:rPr lang="fr-FR" sz="1400" dirty="0" smtClean="0">
                <a:solidFill>
                  <a:schemeClr val="accent1"/>
                </a:solidFill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</a:rPr>
              <a:t>their</a:t>
            </a:r>
            <a:r>
              <a:rPr lang="fr-FR" sz="1400" dirty="0" smtClean="0">
                <a:solidFill>
                  <a:schemeClr val="accent1"/>
                </a:solidFill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</a:rPr>
              <a:t>implementation</a:t>
            </a:r>
            <a:r>
              <a:rPr lang="fr-FR" sz="1400" dirty="0" smtClean="0">
                <a:solidFill>
                  <a:schemeClr val="accent1"/>
                </a:solidFill>
              </a:rPr>
              <a:t> and analyse </a:t>
            </a:r>
            <a:r>
              <a:rPr lang="fr-FR" sz="1400" dirty="0" err="1" smtClean="0">
                <a:solidFill>
                  <a:schemeClr val="accent1"/>
                </a:solidFill>
              </a:rPr>
              <a:t>activity</a:t>
            </a:r>
            <a:r>
              <a:rPr lang="fr-FR" sz="1400" dirty="0" smtClean="0">
                <a:solidFill>
                  <a:schemeClr val="accent1"/>
                </a:solidFill>
              </a:rPr>
              <a:t> and performance </a:t>
            </a:r>
            <a:r>
              <a:rPr lang="fr-FR" sz="1400" dirty="0" err="1" smtClean="0">
                <a:solidFill>
                  <a:schemeClr val="accent1"/>
                </a:solidFill>
              </a:rPr>
              <a:t>indicators</a:t>
            </a:r>
            <a:r>
              <a:rPr lang="fr-FR" sz="1400" dirty="0" smtClean="0">
                <a:solidFill>
                  <a:schemeClr val="accent1"/>
                </a:solidFill>
              </a:rPr>
              <a:t>, if applicable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049791" y="5063051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An </a:t>
            </a:r>
            <a:r>
              <a:rPr lang="fr-FR" sz="1400" b="1" dirty="0" err="1" smtClean="0"/>
              <a:t>annual</a:t>
            </a:r>
            <a:r>
              <a:rPr lang="fr-FR" sz="1400" b="1" dirty="0" smtClean="0"/>
              <a:t> investigation of the Financial Court </a:t>
            </a:r>
            <a:r>
              <a:rPr lang="fr-FR" sz="1400" b="1" dirty="0" err="1" smtClean="0"/>
              <a:t>Registry’s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employee</a:t>
            </a:r>
            <a:r>
              <a:rPr lang="fr-FR" sz="1400" b="1" dirty="0" smtClean="0"/>
              <a:t> satisfaction rates </a:t>
            </a:r>
            <a:r>
              <a:rPr lang="fr-FR" sz="1400" b="1" dirty="0" err="1" smtClean="0"/>
              <a:t>is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carried</a:t>
            </a:r>
            <a:r>
              <a:rPr lang="fr-FR" sz="1400" b="1" dirty="0" smtClean="0"/>
              <a:t> out </a:t>
            </a:r>
            <a:r>
              <a:rPr lang="fr-FR" sz="1400" dirty="0">
                <a:solidFill>
                  <a:schemeClr val="accent1"/>
                </a:solidFill>
              </a:rPr>
              <a:t>in </a:t>
            </a:r>
            <a:r>
              <a:rPr lang="fr-FR" sz="1400" dirty="0" err="1">
                <a:solidFill>
                  <a:schemeClr val="accent1"/>
                </a:solidFill>
              </a:rPr>
              <a:t>order</a:t>
            </a:r>
            <a:r>
              <a:rPr lang="fr-FR" sz="1400" dirty="0">
                <a:solidFill>
                  <a:schemeClr val="accent1"/>
                </a:solidFill>
              </a:rPr>
              <a:t> to gauge </a:t>
            </a:r>
            <a:r>
              <a:rPr lang="fr-FR" sz="1400" dirty="0" err="1">
                <a:solidFill>
                  <a:schemeClr val="accent1"/>
                </a:solidFill>
              </a:rPr>
              <a:t>their</a:t>
            </a:r>
            <a:r>
              <a:rPr lang="fr-FR" sz="1400" dirty="0">
                <a:solidFill>
                  <a:schemeClr val="accent1"/>
                </a:solidFill>
              </a:rPr>
              <a:t> </a:t>
            </a:r>
            <a:r>
              <a:rPr lang="fr-FR" sz="1400" dirty="0" err="1">
                <a:solidFill>
                  <a:schemeClr val="accent1"/>
                </a:solidFill>
              </a:rPr>
              <a:t>degree</a:t>
            </a:r>
            <a:r>
              <a:rPr lang="fr-FR" sz="1400" dirty="0">
                <a:solidFill>
                  <a:schemeClr val="accent1"/>
                </a:solidFill>
              </a:rPr>
              <a:t> of satisfaction on support </a:t>
            </a:r>
            <a:r>
              <a:rPr lang="fr-FR" sz="1400" dirty="0" err="1">
                <a:solidFill>
                  <a:schemeClr val="accent1"/>
                </a:solidFill>
              </a:rPr>
              <a:t>tasks</a:t>
            </a:r>
            <a:r>
              <a:rPr lang="fr-FR" sz="1400" dirty="0">
                <a:solidFill>
                  <a:schemeClr val="accent1"/>
                </a:solidFill>
              </a:rPr>
              <a:t> </a:t>
            </a:r>
            <a:r>
              <a:rPr lang="fr-FR" sz="1400" dirty="0" err="1">
                <a:solidFill>
                  <a:schemeClr val="accent1"/>
                </a:solidFill>
              </a:rPr>
              <a:t>that</a:t>
            </a:r>
            <a:r>
              <a:rPr lang="fr-FR" sz="1400" dirty="0">
                <a:solidFill>
                  <a:schemeClr val="accent1"/>
                </a:solidFill>
              </a:rPr>
              <a:t> are part of </a:t>
            </a:r>
            <a:r>
              <a:rPr lang="fr-FR" sz="1400" dirty="0" err="1">
                <a:solidFill>
                  <a:schemeClr val="accent1"/>
                </a:solidFill>
              </a:rPr>
              <a:t>their</a:t>
            </a:r>
            <a:r>
              <a:rPr lang="fr-FR" sz="1400" dirty="0">
                <a:solidFill>
                  <a:schemeClr val="accent1"/>
                </a:solidFill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</a:rPr>
              <a:t>work</a:t>
            </a:r>
            <a:endParaRPr lang="fr-FR" sz="1400" dirty="0">
              <a:solidFill>
                <a:schemeClr val="accent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9533" y="1725195"/>
            <a:ext cx="1338858" cy="82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9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505_Modele-Diaporama_COUR">
  <a:themeElements>
    <a:clrScheme name="CDC PPT">
      <a:dk1>
        <a:sysClr val="windowText" lastClr="000000"/>
      </a:dk1>
      <a:lt1>
        <a:sysClr val="window" lastClr="FFFFFF"/>
      </a:lt1>
      <a:dk2>
        <a:srgbClr val="4A96D2"/>
      </a:dk2>
      <a:lt2>
        <a:srgbClr val="95806C"/>
      </a:lt2>
      <a:accent1>
        <a:srgbClr val="308087"/>
      </a:accent1>
      <a:accent2>
        <a:srgbClr val="6EA6AB"/>
      </a:accent2>
      <a:accent3>
        <a:srgbClr val="C1D9DB"/>
      </a:accent3>
      <a:accent4>
        <a:srgbClr val="EAF2F3"/>
      </a:accent4>
      <a:accent5>
        <a:srgbClr val="E8423B"/>
      </a:accent5>
      <a:accent6>
        <a:srgbClr val="A8589E"/>
      </a:accent6>
      <a:hlink>
        <a:srgbClr val="000000"/>
      </a:hlink>
      <a:folHlink>
        <a:srgbClr val="000000"/>
      </a:folHlink>
    </a:clrScheme>
    <a:fontScheme name="Times &amp;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DC">
  <a:themeElements>
    <a:clrScheme name="CDC PPT">
      <a:dk1>
        <a:sysClr val="windowText" lastClr="000000"/>
      </a:dk1>
      <a:lt1>
        <a:sysClr val="window" lastClr="FFFFFF"/>
      </a:lt1>
      <a:dk2>
        <a:srgbClr val="4A96D2"/>
      </a:dk2>
      <a:lt2>
        <a:srgbClr val="95806C"/>
      </a:lt2>
      <a:accent1>
        <a:srgbClr val="308087"/>
      </a:accent1>
      <a:accent2>
        <a:srgbClr val="6EA6AB"/>
      </a:accent2>
      <a:accent3>
        <a:srgbClr val="C1D9DB"/>
      </a:accent3>
      <a:accent4>
        <a:srgbClr val="EAF2F3"/>
      </a:accent4>
      <a:accent5>
        <a:srgbClr val="E8423B"/>
      </a:accent5>
      <a:accent6>
        <a:srgbClr val="A8589E"/>
      </a:accent6>
      <a:hlink>
        <a:srgbClr val="000000"/>
      </a:hlink>
      <a:folHlink>
        <a:srgbClr val="000000"/>
      </a:folHlink>
    </a:clrScheme>
    <a:fontScheme name="Times &amp;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201505_Modele-Diaporama_COUR">
  <a:themeElements>
    <a:clrScheme name="CDC PPT">
      <a:dk1>
        <a:sysClr val="windowText" lastClr="000000"/>
      </a:dk1>
      <a:lt1>
        <a:sysClr val="window" lastClr="FFFFFF"/>
      </a:lt1>
      <a:dk2>
        <a:srgbClr val="4A96D2"/>
      </a:dk2>
      <a:lt2>
        <a:srgbClr val="95806C"/>
      </a:lt2>
      <a:accent1>
        <a:srgbClr val="308087"/>
      </a:accent1>
      <a:accent2>
        <a:srgbClr val="6EA6AB"/>
      </a:accent2>
      <a:accent3>
        <a:srgbClr val="C1D9DB"/>
      </a:accent3>
      <a:accent4>
        <a:srgbClr val="EAF2F3"/>
      </a:accent4>
      <a:accent5>
        <a:srgbClr val="E8423B"/>
      </a:accent5>
      <a:accent6>
        <a:srgbClr val="A8589E"/>
      </a:accent6>
      <a:hlink>
        <a:srgbClr val="000000"/>
      </a:hlink>
      <a:folHlink>
        <a:srgbClr val="000000"/>
      </a:folHlink>
    </a:clrScheme>
    <a:fontScheme name="Times &amp;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201505_Modele-Diaporama_COUR">
  <a:themeElements>
    <a:clrScheme name="CDC PPT">
      <a:dk1>
        <a:sysClr val="windowText" lastClr="000000"/>
      </a:dk1>
      <a:lt1>
        <a:sysClr val="window" lastClr="FFFFFF"/>
      </a:lt1>
      <a:dk2>
        <a:srgbClr val="4A96D2"/>
      </a:dk2>
      <a:lt2>
        <a:srgbClr val="95806C"/>
      </a:lt2>
      <a:accent1>
        <a:srgbClr val="308087"/>
      </a:accent1>
      <a:accent2>
        <a:srgbClr val="6EA6AB"/>
      </a:accent2>
      <a:accent3>
        <a:srgbClr val="C1D9DB"/>
      </a:accent3>
      <a:accent4>
        <a:srgbClr val="EAF2F3"/>
      </a:accent4>
      <a:accent5>
        <a:srgbClr val="E8423B"/>
      </a:accent5>
      <a:accent6>
        <a:srgbClr val="A8589E"/>
      </a:accent6>
      <a:hlink>
        <a:srgbClr val="000000"/>
      </a:hlink>
      <a:folHlink>
        <a:srgbClr val="000000"/>
      </a:folHlink>
    </a:clrScheme>
    <a:fontScheme name="Times &amp;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201505_Modele-Diaporama_COUR">
  <a:themeElements>
    <a:clrScheme name="CDC PPT">
      <a:dk1>
        <a:sysClr val="windowText" lastClr="000000"/>
      </a:dk1>
      <a:lt1>
        <a:sysClr val="window" lastClr="FFFFFF"/>
      </a:lt1>
      <a:dk2>
        <a:srgbClr val="4A96D2"/>
      </a:dk2>
      <a:lt2>
        <a:srgbClr val="95806C"/>
      </a:lt2>
      <a:accent1>
        <a:srgbClr val="308087"/>
      </a:accent1>
      <a:accent2>
        <a:srgbClr val="6EA6AB"/>
      </a:accent2>
      <a:accent3>
        <a:srgbClr val="C1D9DB"/>
      </a:accent3>
      <a:accent4>
        <a:srgbClr val="EAF2F3"/>
      </a:accent4>
      <a:accent5>
        <a:srgbClr val="E8423B"/>
      </a:accent5>
      <a:accent6>
        <a:srgbClr val="A8589E"/>
      </a:accent6>
      <a:hlink>
        <a:srgbClr val="000000"/>
      </a:hlink>
      <a:folHlink>
        <a:srgbClr val="000000"/>
      </a:folHlink>
    </a:clrScheme>
    <a:fontScheme name="Times &amp;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4_201505_Modele-Diaporama_COUR">
  <a:themeElements>
    <a:clrScheme name="CDC PPT">
      <a:dk1>
        <a:sysClr val="windowText" lastClr="000000"/>
      </a:dk1>
      <a:lt1>
        <a:sysClr val="window" lastClr="FFFFFF"/>
      </a:lt1>
      <a:dk2>
        <a:srgbClr val="4A96D2"/>
      </a:dk2>
      <a:lt2>
        <a:srgbClr val="95806C"/>
      </a:lt2>
      <a:accent1>
        <a:srgbClr val="308087"/>
      </a:accent1>
      <a:accent2>
        <a:srgbClr val="6EA6AB"/>
      </a:accent2>
      <a:accent3>
        <a:srgbClr val="C1D9DB"/>
      </a:accent3>
      <a:accent4>
        <a:srgbClr val="EAF2F3"/>
      </a:accent4>
      <a:accent5>
        <a:srgbClr val="E8423B"/>
      </a:accent5>
      <a:accent6>
        <a:srgbClr val="A8589E"/>
      </a:accent6>
      <a:hlink>
        <a:srgbClr val="000000"/>
      </a:hlink>
      <a:folHlink>
        <a:srgbClr val="000000"/>
      </a:folHlink>
    </a:clrScheme>
    <a:fontScheme name="Times &amp;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CDC">
  <a:themeElements>
    <a:clrScheme name="Personnalisé 2">
      <a:dk1>
        <a:sysClr val="windowText" lastClr="000000"/>
      </a:dk1>
      <a:lt1>
        <a:sysClr val="window" lastClr="FFFFFF"/>
      </a:lt1>
      <a:dk2>
        <a:srgbClr val="4A96D2"/>
      </a:dk2>
      <a:lt2>
        <a:srgbClr val="95806C"/>
      </a:lt2>
      <a:accent1>
        <a:srgbClr val="308087"/>
      </a:accent1>
      <a:accent2>
        <a:srgbClr val="6EA6AB"/>
      </a:accent2>
      <a:accent3>
        <a:srgbClr val="C1D9DB"/>
      </a:accent3>
      <a:accent4>
        <a:srgbClr val="EAF2F3"/>
      </a:accent4>
      <a:accent5>
        <a:srgbClr val="E8423B"/>
      </a:accent5>
      <a:accent6>
        <a:srgbClr val="A8589E"/>
      </a:accent6>
      <a:hlink>
        <a:srgbClr val="000000"/>
      </a:hlink>
      <a:folHlink>
        <a:srgbClr val="A5A5A5"/>
      </a:folHlink>
    </a:clrScheme>
    <a:fontScheme name="Times &amp;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2_CDC">
  <a:themeElements>
    <a:clrScheme name="Personnalisé 2">
      <a:dk1>
        <a:sysClr val="windowText" lastClr="000000"/>
      </a:dk1>
      <a:lt1>
        <a:sysClr val="window" lastClr="FFFFFF"/>
      </a:lt1>
      <a:dk2>
        <a:srgbClr val="4A96D2"/>
      </a:dk2>
      <a:lt2>
        <a:srgbClr val="95806C"/>
      </a:lt2>
      <a:accent1>
        <a:srgbClr val="308087"/>
      </a:accent1>
      <a:accent2>
        <a:srgbClr val="6EA6AB"/>
      </a:accent2>
      <a:accent3>
        <a:srgbClr val="C1D9DB"/>
      </a:accent3>
      <a:accent4>
        <a:srgbClr val="EAF2F3"/>
      </a:accent4>
      <a:accent5>
        <a:srgbClr val="E8423B"/>
      </a:accent5>
      <a:accent6>
        <a:srgbClr val="A8589E"/>
      </a:accent6>
      <a:hlink>
        <a:srgbClr val="000000"/>
      </a:hlink>
      <a:folHlink>
        <a:srgbClr val="A5A5A5"/>
      </a:folHlink>
    </a:clrScheme>
    <a:fontScheme name="Times &amp;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8F4909CD7FE4A8BBD85A78AD338C5" ma:contentTypeVersion="0" ma:contentTypeDescription="Crée un document." ma:contentTypeScope="" ma:versionID="73cc2ee8fbac28d1b61dc5635224ba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e331b061e72866024fe28ebad680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F26F6A-42EA-4E34-85D2-16D03F1951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BB404-DC3E-42E4-A6D0-EC5A60240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49A398-45A2-4224-9EE6-0D1907BA2F20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201505_Modele-Diaporama_COUR</Template>
  <TotalTime>7287</TotalTime>
  <Words>953</Words>
  <Application>Microsoft Macintosh PowerPoint</Application>
  <PresentationFormat>Présentation à l'écran (4:3)</PresentationFormat>
  <Paragraphs>192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201505_Modele-Diaporama_COUR</vt:lpstr>
      <vt:lpstr>CDC</vt:lpstr>
      <vt:lpstr>1_201505_Modele-Diaporama_COUR</vt:lpstr>
      <vt:lpstr>2_201505_Modele-Diaporama_COUR</vt:lpstr>
      <vt:lpstr>3_201505_Modele-Diaporama_COUR</vt:lpstr>
      <vt:lpstr>4_201505_Modele-Diaporama_COUR</vt:lpstr>
      <vt:lpstr>1_CDC</vt:lpstr>
      <vt:lpstr>2_CDC</vt:lpstr>
      <vt:lpstr>Présentation PowerPoint</vt:lpstr>
      <vt:lpstr>Présentation PowerPoint</vt:lpstr>
      <vt:lpstr>The court registry: a central position in the financial courts</vt:lpstr>
      <vt:lpstr>the certification of the court registry: A managerial and collective project</vt:lpstr>
      <vt:lpstr>The quality management system implemented meets the  Conrcrete objectives </vt:lpstr>
      <vt:lpstr>1st stage: Create an exhaustive Business plan for the Court Registry…</vt:lpstr>
      <vt:lpstr>1st stage: … and describe the procedures through flowcharts and operating procedures</vt:lpstr>
      <vt:lpstr>2nd stage: Create, through agreements, a shared understanding of the issues and objectives with the institution’s internal partners</vt:lpstr>
      <vt:lpstr>A complex system that needs to make a Customer listening service adapted to the Registry environment</vt:lpstr>
      <vt:lpstr>A renowned quality management system conforms to the standard requirements of the iso 9001-v2015 Certificated by AFNOR 13 JUNE 2018</vt:lpstr>
      <vt:lpstr>A quality management system based on the principle of continous improvement</vt:lpstr>
      <vt:lpstr>A project conducted according to the  methodology of 7S recommended by the International Organization for Standardization (ISO)</vt:lpstr>
    </vt:vector>
  </TitlesOfParts>
  <Manager>CDC</Manager>
  <Company>Cour des Comptes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CDC</dc:subject>
  <dc:creator>Crand-Mounguengue Christelle</dc:creator>
  <cp:lastModifiedBy>Jean-raphael Alventosa</cp:lastModifiedBy>
  <cp:revision>183</cp:revision>
  <cp:lastPrinted>2018-07-25T12:15:56Z</cp:lastPrinted>
  <dcterms:created xsi:type="dcterms:W3CDTF">2015-12-29T11:03:17Z</dcterms:created>
  <dcterms:modified xsi:type="dcterms:W3CDTF">2018-09-02T14:59:24Z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0x0101003628F4909CD7FE4A8BBD85A78AD338C5</vt:lpwstr>
  </property>
</Properties>
</file>