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71" r:id="rId2"/>
    <p:sldId id="704" r:id="rId3"/>
    <p:sldId id="725" r:id="rId4"/>
    <p:sldId id="728" r:id="rId5"/>
    <p:sldId id="727" r:id="rId6"/>
    <p:sldId id="729" r:id="rId7"/>
    <p:sldId id="730" r:id="rId8"/>
    <p:sldId id="731" r:id="rId9"/>
    <p:sldId id="723" r:id="rId10"/>
    <p:sldId id="726" r:id="rId11"/>
    <p:sldId id="717" r:id="rId12"/>
    <p:sldId id="722" r:id="rId13"/>
    <p:sldId id="714" r:id="rId14"/>
  </p:sldIdLst>
  <p:sldSz cx="9144000" cy="6858000" type="screen4x3"/>
  <p:notesSz cx="6797675" cy="9928225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99CC00"/>
    <a:srgbClr val="0055D2"/>
    <a:srgbClr val="546822"/>
    <a:srgbClr val="003300"/>
    <a:srgbClr val="333333"/>
    <a:srgbClr val="000000"/>
    <a:srgbClr val="577317"/>
    <a:srgbClr val="5D6F1B"/>
    <a:srgbClr val="878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584" autoAdjust="0"/>
  </p:normalViewPr>
  <p:slideViewPr>
    <p:cSldViewPr>
      <p:cViewPr varScale="1">
        <p:scale>
          <a:sx n="67" d="100"/>
          <a:sy n="67" d="100"/>
        </p:scale>
        <p:origin x="14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2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4A6AD-EC5A-42C1-B6DF-CA327F52EF68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</dgm:pt>
    <dgm:pt modelId="{6A0F34C3-9749-4BB4-BEBD-B8CC0F9FC6C5}">
      <dgm:prSet phldrT="[Texto]"/>
      <dgm:spPr/>
      <dgm:t>
        <a:bodyPr/>
        <a:lstStyle/>
        <a:p>
          <a:pPr algn="l"/>
          <a:r>
            <a:rPr lang="en-US" noProof="0" dirty="0" smtClean="0"/>
            <a:t>KSC matters</a:t>
          </a:r>
          <a:endParaRPr lang="en-US" noProof="0" dirty="0"/>
        </a:p>
      </dgm:t>
    </dgm:pt>
    <dgm:pt modelId="{F2AE755D-631D-4B7C-BCAB-5CCA79EA2512}" type="parTrans" cxnId="{EB7F903C-249A-412E-AA7F-13DA2C57E5E8}">
      <dgm:prSet/>
      <dgm:spPr/>
      <dgm:t>
        <a:bodyPr/>
        <a:lstStyle/>
        <a:p>
          <a:pPr algn="l"/>
          <a:endParaRPr lang="en-US" noProof="0" dirty="0"/>
        </a:p>
      </dgm:t>
    </dgm:pt>
    <dgm:pt modelId="{863E7571-7055-4723-B6E1-3F00F1ADE3C3}" type="sibTrans" cxnId="{EB7F903C-249A-412E-AA7F-13DA2C57E5E8}">
      <dgm:prSet/>
      <dgm:spPr/>
      <dgm:t>
        <a:bodyPr/>
        <a:lstStyle/>
        <a:p>
          <a:pPr algn="l"/>
          <a:endParaRPr lang="en-US" noProof="0" dirty="0"/>
        </a:p>
      </dgm:t>
    </dgm:pt>
    <dgm:pt modelId="{75B11868-3907-4238-B5EE-40DB9DFAEA30}">
      <dgm:prSet phldrT="[Texto]"/>
      <dgm:spPr/>
      <dgm:t>
        <a:bodyPr/>
        <a:lstStyle/>
        <a:p>
          <a:pPr algn="l"/>
          <a:r>
            <a:rPr lang="en-US" noProof="0" dirty="0" smtClean="0"/>
            <a:t>Transition of WGVBS website to KSC website</a:t>
          </a:r>
          <a:endParaRPr lang="en-US" noProof="0" dirty="0"/>
        </a:p>
      </dgm:t>
    </dgm:pt>
    <dgm:pt modelId="{35B42E3D-52B7-427A-92D0-5EC63930721E}" type="parTrans" cxnId="{7B15B365-4B50-46B5-9B2D-0BDECB0FED93}">
      <dgm:prSet/>
      <dgm:spPr/>
      <dgm:t>
        <a:bodyPr/>
        <a:lstStyle/>
        <a:p>
          <a:pPr algn="l"/>
          <a:endParaRPr lang="en-US" noProof="0" dirty="0"/>
        </a:p>
      </dgm:t>
    </dgm:pt>
    <dgm:pt modelId="{D3E022C4-65AE-4F3E-A86D-27826E1C5095}" type="sibTrans" cxnId="{7B15B365-4B50-46B5-9B2D-0BDECB0FED93}">
      <dgm:prSet/>
      <dgm:spPr/>
      <dgm:t>
        <a:bodyPr/>
        <a:lstStyle/>
        <a:p>
          <a:pPr algn="l"/>
          <a:endParaRPr lang="en-US" noProof="0" dirty="0"/>
        </a:p>
      </dgm:t>
    </dgm:pt>
    <dgm:pt modelId="{592F425E-5B97-4E73-8F3A-D18517EBD3D7}">
      <dgm:prSet phldrT="[Texto]"/>
      <dgm:spPr/>
      <dgm:t>
        <a:bodyPr/>
        <a:lstStyle/>
        <a:p>
          <a:pPr algn="l"/>
          <a:r>
            <a:rPr lang="en-US" noProof="0" dirty="0" smtClean="0"/>
            <a:t>2020 and 2021 WGVBS meetings</a:t>
          </a:r>
          <a:endParaRPr lang="en-US" noProof="0" dirty="0"/>
        </a:p>
      </dgm:t>
    </dgm:pt>
    <dgm:pt modelId="{EF1E0570-BDA2-489B-892E-19FF7A7DD979}" type="parTrans" cxnId="{57BF0774-2083-41A5-85F4-5A4665F581B8}">
      <dgm:prSet/>
      <dgm:spPr/>
      <dgm:t>
        <a:bodyPr/>
        <a:lstStyle/>
        <a:p>
          <a:pPr algn="l"/>
          <a:endParaRPr lang="en-US" noProof="0" dirty="0"/>
        </a:p>
      </dgm:t>
    </dgm:pt>
    <dgm:pt modelId="{4EE7C7B4-19A1-416E-B226-56A68E33976C}" type="sibTrans" cxnId="{57BF0774-2083-41A5-85F4-5A4665F581B8}">
      <dgm:prSet/>
      <dgm:spPr/>
      <dgm:t>
        <a:bodyPr/>
        <a:lstStyle/>
        <a:p>
          <a:pPr algn="l"/>
          <a:endParaRPr lang="en-US" noProof="0" dirty="0"/>
        </a:p>
      </dgm:t>
    </dgm:pt>
    <dgm:pt modelId="{93DE55AF-A2CB-47CE-961D-56F9ACD29360}" type="pres">
      <dgm:prSet presAssocID="{8B64A6AD-EC5A-42C1-B6DF-CA327F52EF68}" presName="linearFlow" presStyleCnt="0">
        <dgm:presLayoutVars>
          <dgm:dir/>
          <dgm:resizeHandles val="exact"/>
        </dgm:presLayoutVars>
      </dgm:prSet>
      <dgm:spPr/>
    </dgm:pt>
    <dgm:pt modelId="{58C2887A-8A71-4A2B-9045-1ACC138C706D}" type="pres">
      <dgm:prSet presAssocID="{6A0F34C3-9749-4BB4-BEBD-B8CC0F9FC6C5}" presName="composite" presStyleCnt="0"/>
      <dgm:spPr/>
    </dgm:pt>
    <dgm:pt modelId="{EA163C9C-0CCE-4D5F-88A9-702CCD04D109}" type="pres">
      <dgm:prSet presAssocID="{6A0F34C3-9749-4BB4-BEBD-B8CC0F9FC6C5}" presName="imgShp" presStyleLbl="fgImgPlace1" presStyleIdx="0" presStyleCnt="3"/>
      <dgm:spPr/>
    </dgm:pt>
    <dgm:pt modelId="{66E6553C-C8AE-4BE1-B8AE-EC65361AD7B6}" type="pres">
      <dgm:prSet presAssocID="{6A0F34C3-9749-4BB4-BEBD-B8CC0F9FC6C5}" presName="txShp" presStyleLbl="node1" presStyleIdx="0" presStyleCnt="3" custScaleX="116660" custLinFactNeighborX="7034" custLinFactNeighborY="-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115903-D888-4439-8DAC-E8CE9D11FD9A}" type="pres">
      <dgm:prSet presAssocID="{863E7571-7055-4723-B6E1-3F00F1ADE3C3}" presName="spacing" presStyleCnt="0"/>
      <dgm:spPr/>
    </dgm:pt>
    <dgm:pt modelId="{25E0B50C-302B-473B-9BB4-8ECEB82F5080}" type="pres">
      <dgm:prSet presAssocID="{75B11868-3907-4238-B5EE-40DB9DFAEA30}" presName="composite" presStyleCnt="0"/>
      <dgm:spPr/>
    </dgm:pt>
    <dgm:pt modelId="{0EF6A529-7675-43FD-8C11-31124B584608}" type="pres">
      <dgm:prSet presAssocID="{75B11868-3907-4238-B5EE-40DB9DFAEA30}" presName="imgShp" presStyleLbl="fgImgPlace1" presStyleIdx="1" presStyleCnt="3"/>
      <dgm:spPr/>
    </dgm:pt>
    <dgm:pt modelId="{E7019496-86BA-47BF-A8C3-0E15F0F5C0D1}" type="pres">
      <dgm:prSet presAssocID="{75B11868-3907-4238-B5EE-40DB9DFAEA30}" presName="txShp" presStyleLbl="node1" presStyleIdx="1" presStyleCnt="3" custScaleX="116660" custLinFactNeighborX="7034" custLinFactNeighborY="-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9312DF-301B-4F19-8832-201214AC97AF}" type="pres">
      <dgm:prSet presAssocID="{D3E022C4-65AE-4F3E-A86D-27826E1C5095}" presName="spacing" presStyleCnt="0"/>
      <dgm:spPr/>
    </dgm:pt>
    <dgm:pt modelId="{5E1A621C-53C9-48CA-94C7-2360432268F0}" type="pres">
      <dgm:prSet presAssocID="{592F425E-5B97-4E73-8F3A-D18517EBD3D7}" presName="composite" presStyleCnt="0"/>
      <dgm:spPr/>
    </dgm:pt>
    <dgm:pt modelId="{47BC529D-C338-4AF9-AEC7-94B619309156}" type="pres">
      <dgm:prSet presAssocID="{592F425E-5B97-4E73-8F3A-D18517EBD3D7}" presName="imgShp" presStyleLbl="fgImgPlace1" presStyleIdx="2" presStyleCnt="3"/>
      <dgm:spPr/>
    </dgm:pt>
    <dgm:pt modelId="{AA5DB202-C77F-4B2D-8B1D-C3DF77CACD9A}" type="pres">
      <dgm:prSet presAssocID="{592F425E-5B97-4E73-8F3A-D18517EBD3D7}" presName="txShp" presStyleLbl="node1" presStyleIdx="2" presStyleCnt="3" custScaleX="116660" custLinFactNeighborX="7034" custLinFactNeighborY="-63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62FA4D-2F75-46EA-8FCC-73A6D4090B60}" type="presOf" srcId="{592F425E-5B97-4E73-8F3A-D18517EBD3D7}" destId="{AA5DB202-C77F-4B2D-8B1D-C3DF77CACD9A}" srcOrd="0" destOrd="0" presId="urn:microsoft.com/office/officeart/2005/8/layout/vList3"/>
    <dgm:cxn modelId="{7B15B365-4B50-46B5-9B2D-0BDECB0FED93}" srcId="{8B64A6AD-EC5A-42C1-B6DF-CA327F52EF68}" destId="{75B11868-3907-4238-B5EE-40DB9DFAEA30}" srcOrd="1" destOrd="0" parTransId="{35B42E3D-52B7-427A-92D0-5EC63930721E}" sibTransId="{D3E022C4-65AE-4F3E-A86D-27826E1C5095}"/>
    <dgm:cxn modelId="{EB7F903C-249A-412E-AA7F-13DA2C57E5E8}" srcId="{8B64A6AD-EC5A-42C1-B6DF-CA327F52EF68}" destId="{6A0F34C3-9749-4BB4-BEBD-B8CC0F9FC6C5}" srcOrd="0" destOrd="0" parTransId="{F2AE755D-631D-4B7C-BCAB-5CCA79EA2512}" sibTransId="{863E7571-7055-4723-B6E1-3F00F1ADE3C3}"/>
    <dgm:cxn modelId="{058EFBB9-E7C3-461F-B5F0-244EDD9C95B5}" type="presOf" srcId="{8B64A6AD-EC5A-42C1-B6DF-CA327F52EF68}" destId="{93DE55AF-A2CB-47CE-961D-56F9ACD29360}" srcOrd="0" destOrd="0" presId="urn:microsoft.com/office/officeart/2005/8/layout/vList3"/>
    <dgm:cxn modelId="{D1ADC781-00D2-4CE9-83B9-46FA8683AB95}" type="presOf" srcId="{75B11868-3907-4238-B5EE-40DB9DFAEA30}" destId="{E7019496-86BA-47BF-A8C3-0E15F0F5C0D1}" srcOrd="0" destOrd="0" presId="urn:microsoft.com/office/officeart/2005/8/layout/vList3"/>
    <dgm:cxn modelId="{57BF0774-2083-41A5-85F4-5A4665F581B8}" srcId="{8B64A6AD-EC5A-42C1-B6DF-CA327F52EF68}" destId="{592F425E-5B97-4E73-8F3A-D18517EBD3D7}" srcOrd="2" destOrd="0" parTransId="{EF1E0570-BDA2-489B-892E-19FF7A7DD979}" sibTransId="{4EE7C7B4-19A1-416E-B226-56A68E33976C}"/>
    <dgm:cxn modelId="{ED9399ED-A255-4744-A5C6-6CEDB999FEB6}" type="presOf" srcId="{6A0F34C3-9749-4BB4-BEBD-B8CC0F9FC6C5}" destId="{66E6553C-C8AE-4BE1-B8AE-EC65361AD7B6}" srcOrd="0" destOrd="0" presId="urn:microsoft.com/office/officeart/2005/8/layout/vList3"/>
    <dgm:cxn modelId="{AB7F083A-1D42-4426-BE5B-3B895F800233}" type="presParOf" srcId="{93DE55AF-A2CB-47CE-961D-56F9ACD29360}" destId="{58C2887A-8A71-4A2B-9045-1ACC138C706D}" srcOrd="0" destOrd="0" presId="urn:microsoft.com/office/officeart/2005/8/layout/vList3"/>
    <dgm:cxn modelId="{1302CA54-1BDD-42BF-9C91-C3EF6D302117}" type="presParOf" srcId="{58C2887A-8A71-4A2B-9045-1ACC138C706D}" destId="{EA163C9C-0CCE-4D5F-88A9-702CCD04D109}" srcOrd="0" destOrd="0" presId="urn:microsoft.com/office/officeart/2005/8/layout/vList3"/>
    <dgm:cxn modelId="{4314E514-E71B-4E1D-BF4C-8FDACCEE274F}" type="presParOf" srcId="{58C2887A-8A71-4A2B-9045-1ACC138C706D}" destId="{66E6553C-C8AE-4BE1-B8AE-EC65361AD7B6}" srcOrd="1" destOrd="0" presId="urn:microsoft.com/office/officeart/2005/8/layout/vList3"/>
    <dgm:cxn modelId="{CFC865CB-BCAC-42D1-9D2E-1965C4F43F7A}" type="presParOf" srcId="{93DE55AF-A2CB-47CE-961D-56F9ACD29360}" destId="{F9115903-D888-4439-8DAC-E8CE9D11FD9A}" srcOrd="1" destOrd="0" presId="urn:microsoft.com/office/officeart/2005/8/layout/vList3"/>
    <dgm:cxn modelId="{EF48AB3B-576C-4B8C-AC2C-6F4A0666E900}" type="presParOf" srcId="{93DE55AF-A2CB-47CE-961D-56F9ACD29360}" destId="{25E0B50C-302B-473B-9BB4-8ECEB82F5080}" srcOrd="2" destOrd="0" presId="urn:microsoft.com/office/officeart/2005/8/layout/vList3"/>
    <dgm:cxn modelId="{ADA0A899-CAB6-4EB4-BE6A-68F91500A367}" type="presParOf" srcId="{25E0B50C-302B-473B-9BB4-8ECEB82F5080}" destId="{0EF6A529-7675-43FD-8C11-31124B584608}" srcOrd="0" destOrd="0" presId="urn:microsoft.com/office/officeart/2005/8/layout/vList3"/>
    <dgm:cxn modelId="{8031A8FF-FB6C-419E-AA68-550E1447AA27}" type="presParOf" srcId="{25E0B50C-302B-473B-9BB4-8ECEB82F5080}" destId="{E7019496-86BA-47BF-A8C3-0E15F0F5C0D1}" srcOrd="1" destOrd="0" presId="urn:microsoft.com/office/officeart/2005/8/layout/vList3"/>
    <dgm:cxn modelId="{02F583AB-FC71-46A8-9413-C1B5E81BDEB4}" type="presParOf" srcId="{93DE55AF-A2CB-47CE-961D-56F9ACD29360}" destId="{839312DF-301B-4F19-8832-201214AC97AF}" srcOrd="3" destOrd="0" presId="urn:microsoft.com/office/officeart/2005/8/layout/vList3"/>
    <dgm:cxn modelId="{C915B3FC-9F90-4C1B-A57E-58382026DE75}" type="presParOf" srcId="{93DE55AF-A2CB-47CE-961D-56F9ACD29360}" destId="{5E1A621C-53C9-48CA-94C7-2360432268F0}" srcOrd="4" destOrd="0" presId="urn:microsoft.com/office/officeart/2005/8/layout/vList3"/>
    <dgm:cxn modelId="{2BDD5255-6205-4E94-BFA5-24CF46CBB519}" type="presParOf" srcId="{5E1A621C-53C9-48CA-94C7-2360432268F0}" destId="{47BC529D-C338-4AF9-AEC7-94B619309156}" srcOrd="0" destOrd="0" presId="urn:microsoft.com/office/officeart/2005/8/layout/vList3"/>
    <dgm:cxn modelId="{68A0D1B8-9971-4406-8AC4-E5744488A4EC}" type="presParOf" srcId="{5E1A621C-53C9-48CA-94C7-2360432268F0}" destId="{AA5DB202-C77F-4B2D-8B1D-C3DF77CACD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B8740-6D8D-4438-BA9D-C14DBCF92718}" type="doc">
      <dgm:prSet loTypeId="urn:microsoft.com/office/officeart/2005/8/layout/vProcess5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4EABA61-25E6-4511-9260-507C1E47CFF3}">
      <dgm:prSet phldrT="[Texto]"/>
      <dgm:spPr>
        <a:xfrm>
          <a:off x="595547" y="1021359"/>
          <a:ext cx="6749542" cy="875450"/>
        </a:xfrm>
        <a:gradFill rotWithShape="0">
          <a:gsLst>
            <a:gs pos="0">
              <a:srgbClr val="002F74">
                <a:shade val="80000"/>
                <a:hueOff val="397602"/>
                <a:satOff val="-43343"/>
                <a:lumOff val="21396"/>
                <a:alphaOff val="0"/>
                <a:shade val="51000"/>
                <a:satMod val="130000"/>
              </a:srgbClr>
            </a:gs>
            <a:gs pos="80000">
              <a:srgbClr val="002F74">
                <a:shade val="80000"/>
                <a:hueOff val="397602"/>
                <a:satOff val="-43343"/>
                <a:lumOff val="21396"/>
                <a:alphaOff val="0"/>
                <a:shade val="93000"/>
                <a:satMod val="130000"/>
              </a:srgbClr>
            </a:gs>
            <a:gs pos="100000">
              <a:srgbClr val="002F74">
                <a:shade val="80000"/>
                <a:hueOff val="397602"/>
                <a:satOff val="-43343"/>
                <a:lumOff val="2139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noProof="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March 2019 </a:t>
          </a:r>
          <a:r>
            <a:rPr lang="en-US" b="1" noProof="0" dirty="0" smtClean="0">
              <a:solidFill>
                <a:sysClr val="window" lastClr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noProof="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WGVBS Chair sent the website structure to the KSC Chair</a:t>
          </a:r>
          <a:endParaRPr lang="en-US" noProof="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BBFD7A5-8223-4223-B29A-CEDF8B6116B0}" type="parTrans" cxnId="{80353FEB-2F77-48E9-95B5-4358EA45BD1D}">
      <dgm:prSet/>
      <dgm:spPr/>
      <dgm:t>
        <a:bodyPr/>
        <a:lstStyle/>
        <a:p>
          <a:endParaRPr lang="en-US" noProof="0" dirty="0"/>
        </a:p>
      </dgm:t>
    </dgm:pt>
    <dgm:pt modelId="{7C5AEB2D-06E6-47B3-8A3A-12629B2300B2}" type="sibTrans" cxnId="{80353FEB-2F77-48E9-95B5-4358EA45BD1D}">
      <dgm:prSet/>
      <dgm:spPr>
        <a:xfrm>
          <a:off x="6776047" y="1679406"/>
          <a:ext cx="569042" cy="569042"/>
        </a:xfrm>
        <a:solidFill>
          <a:srgbClr val="002F74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2F7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 noProof="0" dirty="0">
            <a:solidFill>
              <a:srgbClr val="00204E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7AC5E25-8624-4F8B-936B-FAABD9644531}">
      <dgm:prSet phldrT="[Texto]"/>
      <dgm:spPr>
        <a:xfrm>
          <a:off x="1191095" y="2042718"/>
          <a:ext cx="6749542" cy="875450"/>
        </a:xfrm>
        <a:gradFill rotWithShape="0">
          <a:gsLst>
            <a:gs pos="0">
              <a:srgbClr val="002F74">
                <a:shade val="80000"/>
                <a:hueOff val="795203"/>
                <a:satOff val="-86687"/>
                <a:lumOff val="42791"/>
                <a:alphaOff val="0"/>
                <a:shade val="51000"/>
                <a:satMod val="130000"/>
              </a:srgbClr>
            </a:gs>
            <a:gs pos="80000">
              <a:srgbClr val="002F74">
                <a:shade val="80000"/>
                <a:hueOff val="795203"/>
                <a:satOff val="-86687"/>
                <a:lumOff val="42791"/>
                <a:alphaOff val="0"/>
                <a:shade val="93000"/>
                <a:satMod val="130000"/>
              </a:srgbClr>
            </a:gs>
            <a:gs pos="100000">
              <a:srgbClr val="002F74">
                <a:shade val="80000"/>
                <a:hueOff val="795203"/>
                <a:satOff val="-86687"/>
                <a:lumOff val="4279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noProof="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Proposal </a:t>
          </a:r>
          <a:r>
            <a:rPr lang="en-US" b="1" noProof="0" dirty="0" smtClean="0">
              <a:solidFill>
                <a:sysClr val="window" lastClr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en-US" b="0" noProof="0" dirty="0" smtClean="0">
              <a:solidFill>
                <a:sysClr val="window" lastClr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 India, as new </a:t>
          </a:r>
          <a:r>
            <a:rPr lang="en-US" noProof="0" dirty="0" smtClean="0">
              <a:solidFill>
                <a:sysClr val="window" lastClr="FFFFFF"/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WGVBS member, could be the liaison regarding this transition.</a:t>
          </a:r>
          <a:endParaRPr lang="en-US" noProof="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D418731B-2304-40D4-A86A-51A02EDD8A26}" type="parTrans" cxnId="{4275ACAE-CD03-4843-9423-48B4947FD759}">
      <dgm:prSet/>
      <dgm:spPr/>
      <dgm:t>
        <a:bodyPr/>
        <a:lstStyle/>
        <a:p>
          <a:endParaRPr lang="en-US" noProof="0" dirty="0"/>
        </a:p>
      </dgm:t>
    </dgm:pt>
    <dgm:pt modelId="{B3CE1B04-32B1-4A9B-9627-A13F5B92D539}" type="sibTrans" cxnId="{4275ACAE-CD03-4843-9423-48B4947FD759}">
      <dgm:prSet/>
      <dgm:spPr/>
      <dgm:t>
        <a:bodyPr/>
        <a:lstStyle/>
        <a:p>
          <a:endParaRPr lang="en-US" noProof="0" dirty="0"/>
        </a:p>
      </dgm:t>
    </dgm:pt>
    <dgm:pt modelId="{E3E54684-8268-4657-97AA-BCF01177A15D}" type="pres">
      <dgm:prSet presAssocID="{058B8740-6D8D-4438-BA9D-C14DBCF9271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A631DB3-C8E9-49BE-8A8C-015451E18A82}" type="pres">
      <dgm:prSet presAssocID="{058B8740-6D8D-4438-BA9D-C14DBCF92718}" presName="dummyMaxCanvas" presStyleCnt="0">
        <dgm:presLayoutVars/>
      </dgm:prSet>
      <dgm:spPr/>
    </dgm:pt>
    <dgm:pt modelId="{07EB3043-AEFF-4910-93CA-48B61E822641}" type="pres">
      <dgm:prSet presAssocID="{058B8740-6D8D-4438-BA9D-C14DBCF92718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EA2130-8C76-4413-A844-4EB75C7A8F87}" type="pres">
      <dgm:prSet presAssocID="{058B8740-6D8D-4438-BA9D-C14DBCF9271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F73132-AFED-4893-88A9-E7BE855B46F1}" type="pres">
      <dgm:prSet presAssocID="{058B8740-6D8D-4438-BA9D-C14DBCF9271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0AB863-E736-4FBC-A28C-F1002CB1C485}" type="pres">
      <dgm:prSet presAssocID="{058B8740-6D8D-4438-BA9D-C14DBCF9271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100D08-ED59-4BA8-84BB-9252E0DDD031}" type="pres">
      <dgm:prSet presAssocID="{058B8740-6D8D-4438-BA9D-C14DBCF9271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432071-0417-46B2-979A-468D2737EC56}" type="presOf" srcId="{64EABA61-25E6-4511-9260-507C1E47CFF3}" destId="{07EB3043-AEFF-4910-93CA-48B61E822641}" srcOrd="0" destOrd="0" presId="urn:microsoft.com/office/officeart/2005/8/layout/vProcess5"/>
    <dgm:cxn modelId="{59232C17-7F27-4100-BBEC-2E7484FCDD91}" type="presOf" srcId="{64EABA61-25E6-4511-9260-507C1E47CFF3}" destId="{8F0AB863-E736-4FBC-A28C-F1002CB1C485}" srcOrd="1" destOrd="0" presId="urn:microsoft.com/office/officeart/2005/8/layout/vProcess5"/>
    <dgm:cxn modelId="{4A58269B-9673-49C6-A801-A885632CFE66}" type="presOf" srcId="{77AC5E25-8624-4F8B-936B-FAABD9644531}" destId="{EA100D08-ED59-4BA8-84BB-9252E0DDD031}" srcOrd="1" destOrd="0" presId="urn:microsoft.com/office/officeart/2005/8/layout/vProcess5"/>
    <dgm:cxn modelId="{5EC5CA00-53AD-410F-94FC-CA2744A5FD40}" type="presOf" srcId="{058B8740-6D8D-4438-BA9D-C14DBCF92718}" destId="{E3E54684-8268-4657-97AA-BCF01177A15D}" srcOrd="0" destOrd="0" presId="urn:microsoft.com/office/officeart/2005/8/layout/vProcess5"/>
    <dgm:cxn modelId="{4C85FAA6-0E28-4E81-9725-8CC7C374471B}" type="presOf" srcId="{77AC5E25-8624-4F8B-936B-FAABD9644531}" destId="{CAEA2130-8C76-4413-A844-4EB75C7A8F87}" srcOrd="0" destOrd="0" presId="urn:microsoft.com/office/officeart/2005/8/layout/vProcess5"/>
    <dgm:cxn modelId="{80353FEB-2F77-48E9-95B5-4358EA45BD1D}" srcId="{058B8740-6D8D-4438-BA9D-C14DBCF92718}" destId="{64EABA61-25E6-4511-9260-507C1E47CFF3}" srcOrd="0" destOrd="0" parTransId="{FBBFD7A5-8223-4223-B29A-CEDF8B6116B0}" sibTransId="{7C5AEB2D-06E6-47B3-8A3A-12629B2300B2}"/>
    <dgm:cxn modelId="{4275ACAE-CD03-4843-9423-48B4947FD759}" srcId="{058B8740-6D8D-4438-BA9D-C14DBCF92718}" destId="{77AC5E25-8624-4F8B-936B-FAABD9644531}" srcOrd="1" destOrd="0" parTransId="{D418731B-2304-40D4-A86A-51A02EDD8A26}" sibTransId="{B3CE1B04-32B1-4A9B-9627-A13F5B92D539}"/>
    <dgm:cxn modelId="{C4AF3FCF-3F73-40CD-A799-634040FE0675}" type="presOf" srcId="{7C5AEB2D-06E6-47B3-8A3A-12629B2300B2}" destId="{B8F73132-AFED-4893-88A9-E7BE855B46F1}" srcOrd="0" destOrd="0" presId="urn:microsoft.com/office/officeart/2005/8/layout/vProcess5"/>
    <dgm:cxn modelId="{88286E74-E725-470B-9E0E-420DEA7CDD0A}" type="presParOf" srcId="{E3E54684-8268-4657-97AA-BCF01177A15D}" destId="{0A631DB3-C8E9-49BE-8A8C-015451E18A82}" srcOrd="0" destOrd="0" presId="urn:microsoft.com/office/officeart/2005/8/layout/vProcess5"/>
    <dgm:cxn modelId="{9F2C492E-685D-44FA-BA0D-59B4BFE1D83C}" type="presParOf" srcId="{E3E54684-8268-4657-97AA-BCF01177A15D}" destId="{07EB3043-AEFF-4910-93CA-48B61E822641}" srcOrd="1" destOrd="0" presId="urn:microsoft.com/office/officeart/2005/8/layout/vProcess5"/>
    <dgm:cxn modelId="{010C99B3-4772-428D-9558-09974F073EF9}" type="presParOf" srcId="{E3E54684-8268-4657-97AA-BCF01177A15D}" destId="{CAEA2130-8C76-4413-A844-4EB75C7A8F87}" srcOrd="2" destOrd="0" presId="urn:microsoft.com/office/officeart/2005/8/layout/vProcess5"/>
    <dgm:cxn modelId="{CE590A4F-98DC-41E4-A262-EE0BF5EA972F}" type="presParOf" srcId="{E3E54684-8268-4657-97AA-BCF01177A15D}" destId="{B8F73132-AFED-4893-88A9-E7BE855B46F1}" srcOrd="3" destOrd="0" presId="urn:microsoft.com/office/officeart/2005/8/layout/vProcess5"/>
    <dgm:cxn modelId="{F5C0CA6C-AA17-4759-86E9-0607A182008C}" type="presParOf" srcId="{E3E54684-8268-4657-97AA-BCF01177A15D}" destId="{8F0AB863-E736-4FBC-A28C-F1002CB1C485}" srcOrd="4" destOrd="0" presId="urn:microsoft.com/office/officeart/2005/8/layout/vProcess5"/>
    <dgm:cxn modelId="{0F8FA1C7-4281-4289-80B0-A6B6D46ABD5D}" type="presParOf" srcId="{E3E54684-8268-4657-97AA-BCF01177A15D}" destId="{EA100D08-ED59-4BA8-84BB-9252E0DDD03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73918-CDA4-4E9C-BE6A-E0958D8E5F20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4527D2-CB84-4B69-8528-61A71D444675}">
      <dgm:prSet phldrT="[Texto]" custT="1"/>
      <dgm:spPr>
        <a:xfrm>
          <a:off x="345638" y="1328543"/>
          <a:ext cx="4838937" cy="826560"/>
        </a:xfrm>
        <a:gradFill rotWithShape="0">
          <a:gsLst>
            <a:gs pos="0">
              <a:srgbClr val="002F74">
                <a:hueOff val="-6454978"/>
                <a:satOff val="-20810"/>
                <a:lumOff val="7941"/>
                <a:alphaOff val="0"/>
                <a:shade val="51000"/>
                <a:satMod val="130000"/>
              </a:srgbClr>
            </a:gs>
            <a:gs pos="80000">
              <a:srgbClr val="002F74">
                <a:hueOff val="-6454978"/>
                <a:satOff val="-20810"/>
                <a:lumOff val="7941"/>
                <a:alphaOff val="0"/>
                <a:shade val="93000"/>
                <a:satMod val="130000"/>
              </a:srgbClr>
            </a:gs>
            <a:gs pos="100000">
              <a:srgbClr val="002F74">
                <a:hueOff val="-6454978"/>
                <a:satOff val="-20810"/>
                <a:lumOff val="794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800" noProof="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2020: SAI of Kuwait</a:t>
          </a:r>
          <a:endParaRPr lang="en-US" sz="2800" noProof="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551BA639-8124-4EFB-A65F-194CF96F388F}" type="parTrans" cxnId="{A73DDFE7-7769-4540-8DC0-CE41A1CB0BE8}">
      <dgm:prSet/>
      <dgm:spPr/>
      <dgm:t>
        <a:bodyPr/>
        <a:lstStyle/>
        <a:p>
          <a:endParaRPr lang="en-US" sz="2800" noProof="0" dirty="0"/>
        </a:p>
      </dgm:t>
    </dgm:pt>
    <dgm:pt modelId="{64D15A12-8E1C-4822-9701-6346E7BBE272}" type="sibTrans" cxnId="{A73DDFE7-7769-4540-8DC0-CE41A1CB0BE8}">
      <dgm:prSet/>
      <dgm:spPr/>
      <dgm:t>
        <a:bodyPr/>
        <a:lstStyle/>
        <a:p>
          <a:endParaRPr lang="en-US" sz="2800" noProof="0" dirty="0"/>
        </a:p>
      </dgm:t>
    </dgm:pt>
    <dgm:pt modelId="{AD6F121B-0117-4B62-B655-1D15E85A290E}">
      <dgm:prSet phldrT="[Texto]" custT="1"/>
      <dgm:spPr>
        <a:xfrm>
          <a:off x="345638" y="2598624"/>
          <a:ext cx="4838937" cy="826560"/>
        </a:xfrm>
        <a:gradFill rotWithShape="0">
          <a:gsLst>
            <a:gs pos="0">
              <a:srgbClr val="002F74">
                <a:hueOff val="-12909956"/>
                <a:satOff val="-41621"/>
                <a:lumOff val="15882"/>
                <a:alphaOff val="0"/>
                <a:shade val="51000"/>
                <a:satMod val="130000"/>
              </a:srgbClr>
            </a:gs>
            <a:gs pos="80000">
              <a:srgbClr val="002F74">
                <a:hueOff val="-12909956"/>
                <a:satOff val="-41621"/>
                <a:lumOff val="15882"/>
                <a:alphaOff val="0"/>
                <a:shade val="93000"/>
                <a:satMod val="130000"/>
              </a:srgbClr>
            </a:gs>
            <a:gs pos="100000">
              <a:srgbClr val="002F74">
                <a:hueOff val="-12909956"/>
                <a:satOff val="-41621"/>
                <a:lumOff val="1588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800" noProof="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2021: SAI of Hungary</a:t>
          </a:r>
          <a:endParaRPr lang="en-US" sz="2800" noProof="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82414EBB-27F8-4E62-B61B-29B209A679C6}" type="parTrans" cxnId="{8BE9ABEE-722E-4FE2-BF9D-3444A3E7BAF9}">
      <dgm:prSet/>
      <dgm:spPr/>
      <dgm:t>
        <a:bodyPr/>
        <a:lstStyle/>
        <a:p>
          <a:endParaRPr lang="en-US" sz="2800" noProof="0" dirty="0"/>
        </a:p>
      </dgm:t>
    </dgm:pt>
    <dgm:pt modelId="{B2240B10-2D04-45B9-972F-5763BB4BBADD}" type="sibTrans" cxnId="{8BE9ABEE-722E-4FE2-BF9D-3444A3E7BAF9}">
      <dgm:prSet/>
      <dgm:spPr/>
      <dgm:t>
        <a:bodyPr/>
        <a:lstStyle/>
        <a:p>
          <a:endParaRPr lang="en-US" sz="2800" noProof="0" dirty="0"/>
        </a:p>
      </dgm:t>
    </dgm:pt>
    <dgm:pt modelId="{05072CC0-16C2-4418-9823-893BB0839EEC}" type="pres">
      <dgm:prSet presAssocID="{1C073918-CDA4-4E9C-BE6A-E0958D8E5F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4651BA9-4422-4024-B293-F697ECC08F52}" type="pres">
      <dgm:prSet presAssocID="{F64527D2-CB84-4B69-8528-61A71D444675}" presName="parentLin" presStyleCnt="0"/>
      <dgm:spPr/>
    </dgm:pt>
    <dgm:pt modelId="{188CEA70-A36A-403B-8FF0-287679EE11FF}" type="pres">
      <dgm:prSet presAssocID="{F64527D2-CB84-4B69-8528-61A71D444675}" presName="parentLeftMargin" presStyleLbl="node1" presStyleIdx="0" presStyleCnt="2"/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09F1570E-8F00-434C-A82D-C7EA2AEEC853}" type="pres">
      <dgm:prSet presAssocID="{F64527D2-CB84-4B69-8528-61A71D4446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1E6A76-96AA-4366-B761-BC3CBE647E0E}" type="pres">
      <dgm:prSet presAssocID="{F64527D2-CB84-4B69-8528-61A71D444675}" presName="negativeSpace" presStyleCnt="0"/>
      <dgm:spPr/>
    </dgm:pt>
    <dgm:pt modelId="{D12C6B2C-6BAA-4659-832D-9B7F2156F681}" type="pres">
      <dgm:prSet presAssocID="{F64527D2-CB84-4B69-8528-61A71D444675}" presName="childText" presStyleLbl="conFgAcc1" presStyleIdx="0" presStyleCnt="2">
        <dgm:presLayoutVars>
          <dgm:bulletEnabled val="1"/>
        </dgm:presLayoutVars>
      </dgm:prSet>
      <dgm:spPr>
        <a:xfrm>
          <a:off x="0" y="1741824"/>
          <a:ext cx="6912768" cy="705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2F74">
              <a:hueOff val="-6454978"/>
              <a:satOff val="-20810"/>
              <a:lumOff val="7941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s-MX"/>
        </a:p>
      </dgm:t>
    </dgm:pt>
    <dgm:pt modelId="{0FA4AAA5-04FE-4056-997B-189EB618EDB5}" type="pres">
      <dgm:prSet presAssocID="{64D15A12-8E1C-4822-9701-6346E7BBE272}" presName="spaceBetweenRectangles" presStyleCnt="0"/>
      <dgm:spPr/>
    </dgm:pt>
    <dgm:pt modelId="{74A9167E-CBB0-43DC-8459-3A38C73D52BD}" type="pres">
      <dgm:prSet presAssocID="{AD6F121B-0117-4B62-B655-1D15E85A290E}" presName="parentLin" presStyleCnt="0"/>
      <dgm:spPr/>
    </dgm:pt>
    <dgm:pt modelId="{3505F222-2975-492D-9D50-9E37D32B1C72}" type="pres">
      <dgm:prSet presAssocID="{AD6F121B-0117-4B62-B655-1D15E85A290E}" presName="parentLeftMargin" presStyleLbl="node1" presStyleIdx="0" presStyleCnt="2"/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DF616712-61DB-42DD-8210-85A16B68AE2C}" type="pres">
      <dgm:prSet presAssocID="{AD6F121B-0117-4B62-B655-1D15E85A29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D2C1D6-96B0-4E96-A587-337974E144C6}" type="pres">
      <dgm:prSet presAssocID="{AD6F121B-0117-4B62-B655-1D15E85A290E}" presName="negativeSpace" presStyleCnt="0"/>
      <dgm:spPr/>
    </dgm:pt>
    <dgm:pt modelId="{C72B9D8B-C964-49B9-8A91-9CABB16A0187}" type="pres">
      <dgm:prSet presAssocID="{AD6F121B-0117-4B62-B655-1D15E85A290E}" presName="childText" presStyleLbl="conFgAcc1" presStyleIdx="1" presStyleCnt="2">
        <dgm:presLayoutVars>
          <dgm:bulletEnabled val="1"/>
        </dgm:presLayoutVars>
      </dgm:prSet>
      <dgm:spPr>
        <a:xfrm>
          <a:off x="0" y="3011904"/>
          <a:ext cx="6912768" cy="705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2F74">
              <a:hueOff val="-12909956"/>
              <a:satOff val="-41621"/>
              <a:lumOff val="15882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s-MX"/>
        </a:p>
      </dgm:t>
    </dgm:pt>
  </dgm:ptLst>
  <dgm:cxnLst>
    <dgm:cxn modelId="{A73DDFE7-7769-4540-8DC0-CE41A1CB0BE8}" srcId="{1C073918-CDA4-4E9C-BE6A-E0958D8E5F20}" destId="{F64527D2-CB84-4B69-8528-61A71D444675}" srcOrd="0" destOrd="0" parTransId="{551BA639-8124-4EFB-A65F-194CF96F388F}" sibTransId="{64D15A12-8E1C-4822-9701-6346E7BBE272}"/>
    <dgm:cxn modelId="{C6DF3C18-482F-4316-A1F8-AA0AD3810DF8}" type="presOf" srcId="{AD6F121B-0117-4B62-B655-1D15E85A290E}" destId="{DF616712-61DB-42DD-8210-85A16B68AE2C}" srcOrd="1" destOrd="0" presId="urn:microsoft.com/office/officeart/2005/8/layout/list1"/>
    <dgm:cxn modelId="{E336BE3B-A318-4182-AB01-BF488BAED981}" type="presOf" srcId="{F64527D2-CB84-4B69-8528-61A71D444675}" destId="{188CEA70-A36A-403B-8FF0-287679EE11FF}" srcOrd="0" destOrd="0" presId="urn:microsoft.com/office/officeart/2005/8/layout/list1"/>
    <dgm:cxn modelId="{8BE9ABEE-722E-4FE2-BF9D-3444A3E7BAF9}" srcId="{1C073918-CDA4-4E9C-BE6A-E0958D8E5F20}" destId="{AD6F121B-0117-4B62-B655-1D15E85A290E}" srcOrd="1" destOrd="0" parTransId="{82414EBB-27F8-4E62-B61B-29B209A679C6}" sibTransId="{B2240B10-2D04-45B9-972F-5763BB4BBADD}"/>
    <dgm:cxn modelId="{F8D037E6-5259-4300-A3B4-1258DAA8C5A9}" type="presOf" srcId="{1C073918-CDA4-4E9C-BE6A-E0958D8E5F20}" destId="{05072CC0-16C2-4418-9823-893BB0839EEC}" srcOrd="0" destOrd="0" presId="urn:microsoft.com/office/officeart/2005/8/layout/list1"/>
    <dgm:cxn modelId="{C0633182-400D-41E3-B322-12A613C0ACBF}" type="presOf" srcId="{F64527D2-CB84-4B69-8528-61A71D444675}" destId="{09F1570E-8F00-434C-A82D-C7EA2AEEC853}" srcOrd="1" destOrd="0" presId="urn:microsoft.com/office/officeart/2005/8/layout/list1"/>
    <dgm:cxn modelId="{02802979-4C84-46AF-99EF-DE694E8186B8}" type="presOf" srcId="{AD6F121B-0117-4B62-B655-1D15E85A290E}" destId="{3505F222-2975-492D-9D50-9E37D32B1C72}" srcOrd="0" destOrd="0" presId="urn:microsoft.com/office/officeart/2005/8/layout/list1"/>
    <dgm:cxn modelId="{8862D24D-9143-4557-B844-6FD38D138434}" type="presParOf" srcId="{05072CC0-16C2-4418-9823-893BB0839EEC}" destId="{74651BA9-4422-4024-B293-F697ECC08F52}" srcOrd="0" destOrd="0" presId="urn:microsoft.com/office/officeart/2005/8/layout/list1"/>
    <dgm:cxn modelId="{EFE058EB-3282-4A75-BAA3-39D1350B61F8}" type="presParOf" srcId="{74651BA9-4422-4024-B293-F697ECC08F52}" destId="{188CEA70-A36A-403B-8FF0-287679EE11FF}" srcOrd="0" destOrd="0" presId="urn:microsoft.com/office/officeart/2005/8/layout/list1"/>
    <dgm:cxn modelId="{493B9E38-D912-455D-B3E7-9627E58F3A17}" type="presParOf" srcId="{74651BA9-4422-4024-B293-F697ECC08F52}" destId="{09F1570E-8F00-434C-A82D-C7EA2AEEC853}" srcOrd="1" destOrd="0" presId="urn:microsoft.com/office/officeart/2005/8/layout/list1"/>
    <dgm:cxn modelId="{1D42B7DF-A705-464A-90F5-9F05F6038E0D}" type="presParOf" srcId="{05072CC0-16C2-4418-9823-893BB0839EEC}" destId="{B91E6A76-96AA-4366-B761-BC3CBE647E0E}" srcOrd="1" destOrd="0" presId="urn:microsoft.com/office/officeart/2005/8/layout/list1"/>
    <dgm:cxn modelId="{6643E253-F74C-41B3-B6C1-63E83E5238AC}" type="presParOf" srcId="{05072CC0-16C2-4418-9823-893BB0839EEC}" destId="{D12C6B2C-6BAA-4659-832D-9B7F2156F681}" srcOrd="2" destOrd="0" presId="urn:microsoft.com/office/officeart/2005/8/layout/list1"/>
    <dgm:cxn modelId="{1B41ACCF-E0D8-4BCE-9BF5-015E827C6D27}" type="presParOf" srcId="{05072CC0-16C2-4418-9823-893BB0839EEC}" destId="{0FA4AAA5-04FE-4056-997B-189EB618EDB5}" srcOrd="3" destOrd="0" presId="urn:microsoft.com/office/officeart/2005/8/layout/list1"/>
    <dgm:cxn modelId="{14CA6015-3AAF-431F-A8E1-31107B9F638B}" type="presParOf" srcId="{05072CC0-16C2-4418-9823-893BB0839EEC}" destId="{74A9167E-CBB0-43DC-8459-3A38C73D52BD}" srcOrd="4" destOrd="0" presId="urn:microsoft.com/office/officeart/2005/8/layout/list1"/>
    <dgm:cxn modelId="{127929B7-85E5-48AA-997A-88D378917B0F}" type="presParOf" srcId="{74A9167E-CBB0-43DC-8459-3A38C73D52BD}" destId="{3505F222-2975-492D-9D50-9E37D32B1C72}" srcOrd="0" destOrd="0" presId="urn:microsoft.com/office/officeart/2005/8/layout/list1"/>
    <dgm:cxn modelId="{F65DBF26-5F15-4400-AB2D-6AB37BF9266A}" type="presParOf" srcId="{74A9167E-CBB0-43DC-8459-3A38C73D52BD}" destId="{DF616712-61DB-42DD-8210-85A16B68AE2C}" srcOrd="1" destOrd="0" presId="urn:microsoft.com/office/officeart/2005/8/layout/list1"/>
    <dgm:cxn modelId="{EF7FBB21-BD75-4852-BFAE-6456101A7713}" type="presParOf" srcId="{05072CC0-16C2-4418-9823-893BB0839EEC}" destId="{3ED2C1D6-96B0-4E96-A587-337974E144C6}" srcOrd="5" destOrd="0" presId="urn:microsoft.com/office/officeart/2005/8/layout/list1"/>
    <dgm:cxn modelId="{C317BD35-6293-4EBE-8693-D168821BA7B3}" type="presParOf" srcId="{05072CC0-16C2-4418-9823-893BB0839EEC}" destId="{C72B9D8B-C964-49B9-8A91-9CABB16A01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2736C-4A3B-4315-8EBC-55E9921BB39A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023EFF30-920D-468F-8330-2AD40EE3569E}">
      <dgm:prSet phldrT="[Texto]"/>
      <dgm:spPr/>
      <dgm:t>
        <a:bodyPr/>
        <a:lstStyle/>
        <a:p>
          <a:r>
            <a:rPr lang="en-US" b="0" i="0" noProof="0" dirty="0" smtClean="0"/>
            <a:t>Meeting to be hosted by </a:t>
          </a:r>
          <a:r>
            <a:rPr lang="en-US" b="0" i="0" noProof="0" dirty="0" smtClean="0">
              <a:solidFill>
                <a:srgbClr val="FFC000"/>
              </a:solidFill>
            </a:rPr>
            <a:t>Mr. Adel </a:t>
          </a:r>
          <a:r>
            <a:rPr lang="en-US" b="0" i="0" noProof="0" dirty="0" err="1" smtClean="0">
              <a:solidFill>
                <a:srgbClr val="FFC000"/>
              </a:solidFill>
            </a:rPr>
            <a:t>Abdulaziz</a:t>
          </a:r>
          <a:r>
            <a:rPr lang="en-US" b="0" i="0" noProof="0" dirty="0" smtClean="0">
              <a:solidFill>
                <a:srgbClr val="FFC000"/>
              </a:solidFill>
            </a:rPr>
            <a:t> Al-</a:t>
          </a:r>
          <a:r>
            <a:rPr lang="en-US" b="0" i="0" noProof="0" dirty="0" err="1" smtClean="0">
              <a:solidFill>
                <a:srgbClr val="FFC000"/>
              </a:solidFill>
            </a:rPr>
            <a:t>Sarawi</a:t>
          </a:r>
          <a:r>
            <a:rPr lang="en-US" b="0" i="0" noProof="0" dirty="0" smtClean="0"/>
            <a:t>, Acting President of the State Audit Bureau of Kuwait</a:t>
          </a:r>
          <a:endParaRPr lang="en-US" noProof="0" dirty="0"/>
        </a:p>
      </dgm:t>
    </dgm:pt>
    <dgm:pt modelId="{D666A297-C04E-4C9E-A685-C018871FDE82}" type="parTrans" cxnId="{BCC36EE4-2DEB-4226-B973-FD7392C3A5F8}">
      <dgm:prSet/>
      <dgm:spPr/>
      <dgm:t>
        <a:bodyPr/>
        <a:lstStyle/>
        <a:p>
          <a:endParaRPr lang="en-US" noProof="0" dirty="0"/>
        </a:p>
      </dgm:t>
    </dgm:pt>
    <dgm:pt modelId="{10C5EA19-90AC-4747-867F-80E3EB0C718E}" type="sibTrans" cxnId="{BCC36EE4-2DEB-4226-B973-FD7392C3A5F8}">
      <dgm:prSet/>
      <dgm:spPr/>
      <dgm:t>
        <a:bodyPr/>
        <a:lstStyle/>
        <a:p>
          <a:endParaRPr lang="en-US" noProof="0" dirty="0"/>
        </a:p>
      </dgm:t>
    </dgm:pt>
    <dgm:pt modelId="{2E1D286E-FD3D-4EC1-82BF-6618F196F853}">
      <dgm:prSet phldrT="[Texto]"/>
      <dgm:spPr/>
      <dgm:t>
        <a:bodyPr/>
        <a:lstStyle/>
        <a:p>
          <a:r>
            <a:rPr lang="en-US" b="0" noProof="0" dirty="0" smtClean="0">
              <a:solidFill>
                <a:srgbClr val="FFC000"/>
              </a:solidFill>
            </a:rPr>
            <a:t>Specific dates </a:t>
          </a:r>
          <a:r>
            <a:rPr lang="en-US" noProof="0" dirty="0" smtClean="0"/>
            <a:t>to be announced in due time</a:t>
          </a:r>
          <a:endParaRPr lang="en-US" noProof="0" dirty="0"/>
        </a:p>
      </dgm:t>
    </dgm:pt>
    <dgm:pt modelId="{F77BBFC2-192E-4A6D-92E6-79684F3FD2B9}" type="parTrans" cxnId="{553FB771-86F4-47F6-862F-203A177E991C}">
      <dgm:prSet/>
      <dgm:spPr/>
      <dgm:t>
        <a:bodyPr/>
        <a:lstStyle/>
        <a:p>
          <a:endParaRPr lang="en-US" noProof="0" dirty="0"/>
        </a:p>
      </dgm:t>
    </dgm:pt>
    <dgm:pt modelId="{7E8FF766-C782-4795-89A0-18538035CD32}" type="sibTrans" cxnId="{553FB771-86F4-47F6-862F-203A177E991C}">
      <dgm:prSet/>
      <dgm:spPr/>
      <dgm:t>
        <a:bodyPr/>
        <a:lstStyle/>
        <a:p>
          <a:endParaRPr lang="en-US" noProof="0" dirty="0"/>
        </a:p>
      </dgm:t>
    </dgm:pt>
    <dgm:pt modelId="{E28E2DDC-C807-49F9-BC32-26504015E05E}" type="pres">
      <dgm:prSet presAssocID="{2942736C-4A3B-4315-8EBC-55E9921BB3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4FCAFA9-E3C2-4F51-9828-15BE0C3AC60F}" type="pres">
      <dgm:prSet presAssocID="{023EFF30-920D-468F-8330-2AD40EE356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16F02F-9833-4208-A293-DA07C7FA7E8E}" type="pres">
      <dgm:prSet presAssocID="{10C5EA19-90AC-4747-867F-80E3EB0C718E}" presName="spacer" presStyleCnt="0"/>
      <dgm:spPr/>
    </dgm:pt>
    <dgm:pt modelId="{F002390E-A516-418A-8C14-37D3CA818D22}" type="pres">
      <dgm:prSet presAssocID="{2E1D286E-FD3D-4EC1-82BF-6618F196F8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CC36EE4-2DEB-4226-B973-FD7392C3A5F8}" srcId="{2942736C-4A3B-4315-8EBC-55E9921BB39A}" destId="{023EFF30-920D-468F-8330-2AD40EE3569E}" srcOrd="0" destOrd="0" parTransId="{D666A297-C04E-4C9E-A685-C018871FDE82}" sibTransId="{10C5EA19-90AC-4747-867F-80E3EB0C718E}"/>
    <dgm:cxn modelId="{7744061E-6B31-4442-BB5D-6108CF468A40}" type="presOf" srcId="{023EFF30-920D-468F-8330-2AD40EE3569E}" destId="{04FCAFA9-E3C2-4F51-9828-15BE0C3AC60F}" srcOrd="0" destOrd="0" presId="urn:microsoft.com/office/officeart/2005/8/layout/vList2"/>
    <dgm:cxn modelId="{370E9513-3B1F-4E8E-B8B9-F652C0C3B9AC}" type="presOf" srcId="{2E1D286E-FD3D-4EC1-82BF-6618F196F853}" destId="{F002390E-A516-418A-8C14-37D3CA818D22}" srcOrd="0" destOrd="0" presId="urn:microsoft.com/office/officeart/2005/8/layout/vList2"/>
    <dgm:cxn modelId="{E50808F6-BC42-427B-9D4D-B17632E00BF4}" type="presOf" srcId="{2942736C-4A3B-4315-8EBC-55E9921BB39A}" destId="{E28E2DDC-C807-49F9-BC32-26504015E05E}" srcOrd="0" destOrd="0" presId="urn:microsoft.com/office/officeart/2005/8/layout/vList2"/>
    <dgm:cxn modelId="{553FB771-86F4-47F6-862F-203A177E991C}" srcId="{2942736C-4A3B-4315-8EBC-55E9921BB39A}" destId="{2E1D286E-FD3D-4EC1-82BF-6618F196F853}" srcOrd="1" destOrd="0" parTransId="{F77BBFC2-192E-4A6D-92E6-79684F3FD2B9}" sibTransId="{7E8FF766-C782-4795-89A0-18538035CD32}"/>
    <dgm:cxn modelId="{4544BEFA-84CE-45F5-A4E4-999D61A0E0C3}" type="presParOf" srcId="{E28E2DDC-C807-49F9-BC32-26504015E05E}" destId="{04FCAFA9-E3C2-4F51-9828-15BE0C3AC60F}" srcOrd="0" destOrd="0" presId="urn:microsoft.com/office/officeart/2005/8/layout/vList2"/>
    <dgm:cxn modelId="{4BD8A1D1-B1CA-48D3-A284-DFDC84D121D5}" type="presParOf" srcId="{E28E2DDC-C807-49F9-BC32-26504015E05E}" destId="{4216F02F-9833-4208-A293-DA07C7FA7E8E}" srcOrd="1" destOrd="0" presId="urn:microsoft.com/office/officeart/2005/8/layout/vList2"/>
    <dgm:cxn modelId="{D8941AE6-A296-49A8-8205-B1C63CF5DD16}" type="presParOf" srcId="{E28E2DDC-C807-49F9-BC32-26504015E05E}" destId="{F002390E-A516-418A-8C14-37D3CA818D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751D26-DF21-4B97-B909-CA4461C5E0D3}" type="datetimeFigureOut">
              <a:rPr lang="es-MX"/>
              <a:pPr>
                <a:defRPr/>
              </a:pPr>
              <a:t>29/03/2019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82A9D-9039-41BF-BEA6-0F06CD99C64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7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6E9BA9-6FDF-458D-B8F9-863EB6F9894D}" type="datetimeFigureOut">
              <a:rPr lang="es-MX"/>
              <a:pPr>
                <a:defRPr/>
              </a:pPr>
              <a:t>29/03/2019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383" y="4716585"/>
            <a:ext cx="5436909" cy="44673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D78684-4229-452A-88A2-BD4C4536546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93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78684-4229-452A-88A2-BD4C45365464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07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78684-4229-452A-88A2-BD4C45365464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188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179"/>
            <a:ext cx="2225945" cy="68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857500" y="52149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636" r="4140"/>
          <a:stretch/>
        </p:blipFill>
        <p:spPr>
          <a:xfrm>
            <a:off x="7884368" y="87396"/>
            <a:ext cx="870801" cy="94616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419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0AF3E4C7-0893-4D40-8D54-6103D6A2393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BE8A6C87-BE68-44D5-9E0C-1CFC8EEB7C5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8497E3FC-8013-4DEB-9DF4-3715AF49FFE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75663" y="117475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614362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95774773-1389-4702-BC3D-3BD253FDA99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1414"/>
            <a:ext cx="8143932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204E"/>
                </a:solidFill>
                <a:latin typeface="Arial Black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8603EFF7-F587-4C9E-9983-F98CE40DECA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6BD47DB1-EC48-4BB3-9E54-E108943D8AC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/>
          <a:lstStyle>
            <a:lvl1pPr>
              <a:defRPr sz="3000" baseline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D43F6A61-8F64-4239-93A6-10DAE3D53D1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857364"/>
            <a:ext cx="7772400" cy="185738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4071942"/>
            <a:ext cx="7772400" cy="5000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55721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57B50849-A4E6-4276-99D6-DAFF29359A4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-24"/>
            <a:ext cx="785818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C3E72060-BDD8-4470-8E6F-4F3AC26F9F3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92968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96D3A736-8B14-42AD-BE98-4779F8312A7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FD18CA97-35BE-41A8-9C15-3FE9170F9D6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357313" y="274638"/>
            <a:ext cx="7329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313" y="5786438"/>
            <a:ext cx="85725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pic>
        <p:nvPicPr>
          <p:cNvPr id="1029" name="9 Imagen" descr="cuadros2.wm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10 Imagen" descr="barras.wm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572250"/>
            <a:ext cx="919163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81C7A039-7510-4A28-B20F-FEC0D0EBCB4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4E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ctrTitle"/>
          </p:nvPr>
        </p:nvSpPr>
        <p:spPr>
          <a:xfrm>
            <a:off x="445099" y="2412803"/>
            <a:ext cx="8030203" cy="145913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Administrative Matters</a:t>
            </a:r>
          </a:p>
        </p:txBody>
      </p:sp>
      <p:sp>
        <p:nvSpPr>
          <p:cNvPr id="15363" name="2 Subtítulo"/>
          <p:cNvSpPr>
            <a:spLocks noGrp="1"/>
          </p:cNvSpPr>
          <p:nvPr>
            <p:ph type="subTitle" idx="1"/>
          </p:nvPr>
        </p:nvSpPr>
        <p:spPr>
          <a:xfrm>
            <a:off x="445099" y="4178945"/>
            <a:ext cx="7588624" cy="2880320"/>
          </a:xfrm>
        </p:spPr>
        <p:txBody>
          <a:bodyPr/>
          <a:lstStyle/>
          <a:p>
            <a:pPr algn="r" eaLnBrk="1" hangingPunct="1"/>
            <a:endParaRPr lang="en-US" sz="2000" dirty="0" smtClean="0">
              <a:solidFill>
                <a:srgbClr val="737373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en-US" sz="2400" dirty="0" smtClean="0">
                <a:solidFill>
                  <a:srgbClr val="737373"/>
                </a:solidFill>
                <a:latin typeface="Arial" charset="0"/>
                <a:cs typeface="Arial" charset="0"/>
              </a:rPr>
              <a:t>Supreme Audit Institution of </a:t>
            </a:r>
            <a:r>
              <a:rPr lang="en-US" sz="2400" dirty="0" smtClean="0">
                <a:solidFill>
                  <a:srgbClr val="737373"/>
                </a:solidFill>
                <a:latin typeface="Arial" charset="0"/>
                <a:cs typeface="Arial" charset="0"/>
              </a:rPr>
              <a:t>Mexico</a:t>
            </a:r>
          </a:p>
          <a:p>
            <a:pPr algn="r" eaLnBrk="1" hangingPunct="1"/>
            <a:r>
              <a:rPr lang="en-US" sz="2400" dirty="0">
                <a:solidFill>
                  <a:srgbClr val="737373"/>
                </a:solidFill>
                <a:latin typeface="Arial" charset="0"/>
                <a:cs typeface="Arial" charset="0"/>
              </a:rPr>
              <a:t>Mr. </a:t>
            </a:r>
            <a:r>
              <a:rPr lang="en-US" sz="2400">
                <a:solidFill>
                  <a:srgbClr val="737373"/>
                </a:solidFill>
                <a:latin typeface="Arial" charset="0"/>
                <a:cs typeface="Arial" charset="0"/>
              </a:rPr>
              <a:t>Francisco Parral</a:t>
            </a:r>
          </a:p>
          <a:p>
            <a:pPr algn="r" eaLnBrk="1" hangingPunct="1"/>
            <a:r>
              <a:rPr lang="en-US" sz="2000" b="0" smtClean="0">
                <a:solidFill>
                  <a:srgbClr val="73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2019 </a:t>
            </a:r>
            <a:r>
              <a:rPr lang="en-US" sz="2000" b="0" dirty="0" smtClean="0">
                <a:solidFill>
                  <a:srgbClr val="73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WGVBS Meeting</a:t>
            </a:r>
          </a:p>
          <a:p>
            <a:pPr algn="r" eaLnBrk="1" hangingPunct="1"/>
            <a:r>
              <a:rPr lang="en-US" sz="2000" b="0" i="1" dirty="0" smtClean="0">
                <a:solidFill>
                  <a:srgbClr val="737373"/>
                </a:solidFill>
                <a:latin typeface="Arial" charset="0"/>
                <a:cs typeface="Arial" charset="0"/>
              </a:rPr>
              <a:t>Vienna, Austria</a:t>
            </a:r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 bwMode="auto">
          <a:xfrm>
            <a:off x="8153400" y="6572250"/>
            <a:ext cx="919163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1100" b="1" dirty="0" smtClean="0">
                <a:solidFill>
                  <a:schemeClr val="bg1"/>
                </a:solidFill>
              </a:rPr>
              <a:t>WGVBS | </a:t>
            </a:r>
            <a:fld id="{555751ED-0689-45F0-AF0E-48326EBEE3F7}" type="slidenum">
              <a:rPr lang="es-MX" sz="11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s-MX" sz="11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028384" y="6572250"/>
            <a:ext cx="1044179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MX" dirty="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68752" cy="1080120"/>
          </a:xfrm>
        </p:spPr>
        <p:txBody>
          <a:bodyPr/>
          <a:lstStyle/>
          <a:p>
            <a:r>
              <a:rPr lang="en-US" sz="2600" dirty="0" smtClean="0"/>
              <a:t>Administrative Matters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>
                <a:solidFill>
                  <a:srgbClr val="C00000"/>
                </a:solidFill>
                <a:latin typeface="+mn-lt"/>
              </a:rPr>
              <a:t>WGVBS website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transition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Picture 2" descr="Image result for webs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2353"/>
          <a:stretch/>
        </p:blipFill>
        <p:spPr bwMode="auto">
          <a:xfrm>
            <a:off x="5868144" y="259559"/>
            <a:ext cx="2854733" cy="18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582433" y="1888101"/>
            <a:ext cx="5557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0"/>
                <a:solidFill>
                  <a:srgbClr val="F48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www.intosaicommunity.net</a:t>
            </a:r>
            <a:endParaRPr lang="es-ES" sz="3200" b="1" dirty="0">
              <a:ln w="0"/>
              <a:solidFill>
                <a:srgbClr val="F486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22" y="2487734"/>
            <a:ext cx="5383955" cy="30269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224" y="3284984"/>
            <a:ext cx="5846882" cy="3287266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6509888" y="3674168"/>
            <a:ext cx="93610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6710593" y="4581128"/>
            <a:ext cx="563270" cy="576064"/>
          </a:xfrm>
          <a:prstGeom prst="rect">
            <a:avLst/>
          </a:prstGeom>
          <a:noFill/>
          <a:ln w="666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9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028384" y="6525344"/>
            <a:ext cx="1044179" cy="33265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MX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755576" y="116632"/>
            <a:ext cx="67687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r>
              <a:rPr lang="en-US" sz="2600" dirty="0"/>
              <a:t>Administrative Matters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>
                <a:solidFill>
                  <a:srgbClr val="C00000"/>
                </a:solidFill>
                <a:latin typeface="+mn-lt"/>
              </a:rPr>
              <a:t>Next WGVBS meetings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42625461"/>
              </p:ext>
            </p:extLst>
          </p:nvPr>
        </p:nvGraphicFramePr>
        <p:xfrm>
          <a:off x="772120" y="1412776"/>
          <a:ext cx="56000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 descr="Image result for global meet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7605" r="4980" b="13810"/>
          <a:stretch/>
        </p:blipFill>
        <p:spPr bwMode="auto">
          <a:xfrm>
            <a:off x="5940152" y="4293096"/>
            <a:ext cx="2898903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9682" y="2015532"/>
            <a:ext cx="1000406" cy="666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82" y="3517580"/>
            <a:ext cx="1000406" cy="666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066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4489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MX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755576" y="116632"/>
            <a:ext cx="67687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r>
              <a:rPr lang="en-US" sz="2600" dirty="0"/>
              <a:t>Administrative Matters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2020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Meeting -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Kuwait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093" y="1661376"/>
            <a:ext cx="1248792" cy="831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47926592"/>
              </p:ext>
            </p:extLst>
          </p:nvPr>
        </p:nvGraphicFramePr>
        <p:xfrm>
          <a:off x="611560" y="980728"/>
          <a:ext cx="6742484" cy="234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Resultado de imagen para vide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2341" y="6565303"/>
            <a:ext cx="1044179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 smtClean="0"/>
              <a:t>WGVBS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MX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3"/>
          <a:stretch/>
        </p:blipFill>
        <p:spPr>
          <a:xfrm>
            <a:off x="3275856" y="1772816"/>
            <a:ext cx="2762250" cy="28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 dirty="0" smtClean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68752" cy="1080120"/>
          </a:xfrm>
        </p:spPr>
        <p:txBody>
          <a:bodyPr/>
          <a:lstStyle/>
          <a:p>
            <a:r>
              <a:rPr lang="en-US" sz="2600" dirty="0"/>
              <a:t>Administrative Matters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Contents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97880825"/>
              </p:ext>
            </p:extLst>
          </p:nvPr>
        </p:nvGraphicFramePr>
        <p:xfrm>
          <a:off x="603075" y="1556792"/>
          <a:ext cx="78573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462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MX" dirty="0" smtClean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68752" cy="1080120"/>
          </a:xfrm>
        </p:spPr>
        <p:txBody>
          <a:bodyPr/>
          <a:lstStyle/>
          <a:p>
            <a:r>
              <a:rPr lang="en-US" sz="2600" dirty="0" smtClean="0"/>
              <a:t>Administrative Matters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KSC matters - Background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792972" y="1177875"/>
            <a:ext cx="3662495" cy="1637817"/>
            <a:chOff x="2584" y="1746558"/>
            <a:chExt cx="3148526" cy="1259410"/>
          </a:xfrm>
          <a:scene3d>
            <a:camera prst="orthographicFront"/>
            <a:lightRig rig="flat" dir="t"/>
          </a:scene3d>
        </p:grpSpPr>
        <p:sp>
          <p:nvSpPr>
            <p:cNvPr id="15" name="Cheurón 14"/>
            <p:cNvSpPr/>
            <p:nvPr/>
          </p:nvSpPr>
          <p:spPr>
            <a:xfrm>
              <a:off x="2584" y="1746558"/>
              <a:ext cx="3148526" cy="1259410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urón 4"/>
            <p:cNvSpPr/>
            <p:nvPr/>
          </p:nvSpPr>
          <p:spPr>
            <a:xfrm>
              <a:off x="632289" y="1746558"/>
              <a:ext cx="1889116" cy="1259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noProof="0" dirty="0" smtClean="0"/>
                <a:t>KSC Chair raised a </a:t>
              </a:r>
              <a:r>
                <a:rPr lang="en-US" sz="2400" kern="1200" noProof="0" dirty="0" smtClean="0">
                  <a:solidFill>
                    <a:srgbClr val="FFC000"/>
                  </a:solidFill>
                </a:rPr>
                <a:t>series of questions</a:t>
              </a:r>
              <a:r>
                <a:rPr lang="en-US" sz="2400" kern="1200" noProof="0" dirty="0" smtClean="0"/>
                <a:t> </a:t>
              </a:r>
              <a:r>
                <a:rPr lang="en-US" sz="2400" kern="1200" noProof="0" dirty="0" smtClean="0">
                  <a:solidFill>
                    <a:srgbClr val="FFC000"/>
                  </a:solidFill>
                </a:rPr>
                <a:t>on KSC matters </a:t>
              </a:r>
              <a:r>
                <a:rPr lang="en-US" sz="2400" kern="1200" noProof="0" dirty="0" smtClean="0"/>
                <a:t>to all Goal 3 WGs</a:t>
              </a:r>
              <a:endParaRPr lang="en-US" sz="2400" kern="1200" noProof="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547255" y="2978075"/>
            <a:ext cx="3816424" cy="1643128"/>
            <a:chOff x="7752" y="1449365"/>
            <a:chExt cx="4634493" cy="1853797"/>
          </a:xfrm>
          <a:scene3d>
            <a:camera prst="orthographicFront"/>
            <a:lightRig rig="flat" dir="t"/>
          </a:scene3d>
        </p:grpSpPr>
        <p:sp>
          <p:nvSpPr>
            <p:cNvPr id="19" name="Cheurón 18"/>
            <p:cNvSpPr/>
            <p:nvPr/>
          </p:nvSpPr>
          <p:spPr>
            <a:xfrm>
              <a:off x="7752" y="1449365"/>
              <a:ext cx="4634493" cy="1853797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urón 4"/>
            <p:cNvSpPr/>
            <p:nvPr/>
          </p:nvSpPr>
          <p:spPr>
            <a:xfrm>
              <a:off x="934651" y="1449365"/>
              <a:ext cx="2780696" cy="18537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011" tIns="29337" rIns="29337" bIns="2933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noProof="0" dirty="0" smtClean="0"/>
                <a:t>WGVBS Chair </a:t>
              </a:r>
              <a:r>
                <a:rPr lang="en-US" sz="2200" kern="1200" noProof="0" dirty="0" smtClean="0">
                  <a:solidFill>
                    <a:srgbClr val="FFC000"/>
                  </a:solidFill>
                </a:rPr>
                <a:t>asked</a:t>
              </a:r>
              <a:r>
                <a:rPr lang="en-US" sz="2200" kern="1200" noProof="0" dirty="0" smtClean="0"/>
                <a:t> the WG members about these questions</a:t>
              </a:r>
              <a:endParaRPr lang="en-US" sz="2200" kern="1200" noProof="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680074" y="4783586"/>
            <a:ext cx="4392489" cy="1389610"/>
            <a:chOff x="0" y="712866"/>
            <a:chExt cx="6156747" cy="2462698"/>
          </a:xfrm>
          <a:scene3d>
            <a:camera prst="orthographicFront"/>
            <a:lightRig rig="flat" dir="t"/>
          </a:scene3d>
        </p:grpSpPr>
        <p:sp>
          <p:nvSpPr>
            <p:cNvPr id="22" name="Cheurón 21"/>
            <p:cNvSpPr/>
            <p:nvPr/>
          </p:nvSpPr>
          <p:spPr>
            <a:xfrm>
              <a:off x="0" y="712866"/>
              <a:ext cx="6156747" cy="2462698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urón 4"/>
            <p:cNvSpPr/>
            <p:nvPr/>
          </p:nvSpPr>
          <p:spPr>
            <a:xfrm>
              <a:off x="1231349" y="712866"/>
              <a:ext cx="3694049" cy="2462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015" tIns="40005" rIns="40005" bIns="4000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noProof="0" dirty="0" smtClean="0"/>
                <a:t>WGVBS Chair prepared a </a:t>
              </a:r>
              <a:r>
                <a:rPr lang="en-US" sz="2000" kern="1200" noProof="0" dirty="0" smtClean="0">
                  <a:solidFill>
                    <a:srgbClr val="FFC000"/>
                  </a:solidFill>
                </a:rPr>
                <a:t>unified response</a:t>
              </a:r>
              <a:r>
                <a:rPr lang="en-US" sz="2000" kern="1200" noProof="0" dirty="0" smtClean="0"/>
                <a:t> as a group for KSC based on responses received</a:t>
              </a:r>
              <a:endParaRPr lang="en-US" sz="2000" kern="1200" noProof="0" dirty="0"/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-14166" y="1796728"/>
            <a:ext cx="149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Mid 2018</a:t>
            </a:r>
            <a:endParaRPr lang="en-US" sz="20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798868" y="3599584"/>
            <a:ext cx="149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End 2018</a:t>
            </a:r>
            <a:endParaRPr lang="en-US" sz="20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805400" y="5278336"/>
            <a:ext cx="149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Early 2019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647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MX" dirty="0" smtClean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68752" cy="1080120"/>
          </a:xfrm>
        </p:spPr>
        <p:txBody>
          <a:bodyPr/>
          <a:lstStyle/>
          <a:p>
            <a:r>
              <a:rPr lang="en-US" sz="2600" dirty="0" smtClean="0"/>
              <a:t>Administrative Matters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KSC matters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6511"/>
              </p:ext>
            </p:extLst>
          </p:nvPr>
        </p:nvGraphicFramePr>
        <p:xfrm>
          <a:off x="755576" y="1340768"/>
          <a:ext cx="7776864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324"/>
                <a:gridCol w="4433540"/>
              </a:tblGrid>
              <a:tr h="439685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KSC question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WGVBS</a:t>
                      </a:r>
                      <a:r>
                        <a:rPr lang="en-US" sz="2000" baseline="0" noProof="0" dirty="0" smtClean="0"/>
                        <a:t> position</a:t>
                      </a:r>
                      <a:endParaRPr lang="en-US" sz="2000" noProof="0" dirty="0"/>
                    </a:p>
                  </a:txBody>
                  <a:tcPr/>
                </a:tc>
              </a:tr>
              <a:tr h="14543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1) Inputs on the </a:t>
                      </a:r>
                      <a:r>
                        <a:rPr lang="en-US" sz="2000" b="1" noProof="0" dirty="0" smtClean="0"/>
                        <a:t>criteria</a:t>
                      </a:r>
                      <a:r>
                        <a:rPr lang="en-US" sz="2000" noProof="0" dirty="0" smtClean="0"/>
                        <a:t> specified by PSC on the selection of projects for the next SDP?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noProof="0" dirty="0" smtClean="0"/>
                        <a:t>Minor changes </a:t>
                      </a:r>
                      <a:r>
                        <a:rPr lang="en-US" sz="2000" noProof="0" dirty="0" smtClean="0"/>
                        <a:t>suggested.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noProof="0" dirty="0" smtClean="0"/>
                        <a:t>Inclusion of a </a:t>
                      </a:r>
                      <a:r>
                        <a:rPr lang="en-US" sz="2000" b="1" noProof="0" dirty="0" smtClean="0"/>
                        <a:t>new criterion</a:t>
                      </a:r>
                      <a:r>
                        <a:rPr lang="en-US" sz="2000" noProof="0" dirty="0" smtClean="0"/>
                        <a:t>: </a:t>
                      </a:r>
                      <a:r>
                        <a:rPr lang="en-US" sz="2000" i="1" noProof="0" dirty="0" smtClean="0"/>
                        <a:t>the project must have clear objectives (general and strategic).</a:t>
                      </a:r>
                      <a:endParaRPr lang="en-US" sz="2000" i="1" noProof="0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2) Intention to </a:t>
                      </a:r>
                      <a:r>
                        <a:rPr lang="en-US" sz="2000" b="1" noProof="0" dirty="0" smtClean="0"/>
                        <a:t>evaluate</a:t>
                      </a:r>
                      <a:r>
                        <a:rPr lang="en-US" sz="2000" noProof="0" dirty="0" smtClean="0"/>
                        <a:t> the impact of pronouncements developed by the WGVBS?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noProof="0" dirty="0" smtClean="0"/>
                        <a:t>Yes. The impact can be evaluated through </a:t>
                      </a:r>
                      <a:r>
                        <a:rPr lang="en-US" sz="2000" b="1" noProof="0" dirty="0" smtClean="0"/>
                        <a:t>surveys</a:t>
                      </a:r>
                      <a:r>
                        <a:rPr lang="en-US" sz="2000" noProof="0" dirty="0" smtClean="0"/>
                        <a:t>.</a:t>
                      </a:r>
                      <a:endParaRPr lang="en-US" sz="2000" noProof="0" dirty="0"/>
                    </a:p>
                  </a:txBody>
                  <a:tcPr/>
                </a:tc>
              </a:tr>
              <a:tr h="14543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3)</a:t>
                      </a:r>
                      <a:r>
                        <a:rPr lang="en-US" sz="2000" baseline="0" noProof="0" dirty="0" smtClean="0"/>
                        <a:t> </a:t>
                      </a:r>
                      <a:r>
                        <a:rPr lang="en-US" sz="2000" noProof="0" dirty="0" smtClean="0"/>
                        <a:t>Has the WGVBS identified </a:t>
                      </a:r>
                      <a:r>
                        <a:rPr lang="en-US" sz="2000" b="1" noProof="0" dirty="0" smtClean="0"/>
                        <a:t>external stakeholders </a:t>
                      </a:r>
                      <a:r>
                        <a:rPr lang="en-US" sz="2000" noProof="0" dirty="0" smtClean="0"/>
                        <a:t>for quality assurance level 1 and 2?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noProof="0" dirty="0" smtClean="0"/>
                        <a:t>Yes. Such stakeholders were </a:t>
                      </a:r>
                      <a:r>
                        <a:rPr lang="en-US" sz="2000" b="1" noProof="0" dirty="0" smtClean="0"/>
                        <a:t>listed </a:t>
                      </a:r>
                      <a:r>
                        <a:rPr lang="en-US" sz="2000" noProof="0" dirty="0" smtClean="0"/>
                        <a:t>accordingly and those pending projects were</a:t>
                      </a:r>
                      <a:r>
                        <a:rPr lang="en-US" sz="2000" baseline="0" noProof="0" dirty="0" smtClean="0"/>
                        <a:t> </a:t>
                      </a:r>
                      <a:r>
                        <a:rPr lang="en-US" sz="2000" b="1" baseline="0" noProof="0" dirty="0" smtClean="0"/>
                        <a:t>specified</a:t>
                      </a:r>
                      <a:r>
                        <a:rPr lang="en-US" sz="2000" noProof="0" dirty="0" smtClean="0"/>
                        <a:t>.</a:t>
                      </a:r>
                      <a:endParaRPr lang="en-US" sz="20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64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 dirty="0" smtClean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68752" cy="1080120"/>
          </a:xfrm>
        </p:spPr>
        <p:txBody>
          <a:bodyPr/>
          <a:lstStyle/>
          <a:p>
            <a:r>
              <a:rPr lang="en-US" sz="2600" dirty="0" smtClean="0"/>
              <a:t>Administrative Matters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KSC matters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68134"/>
              </p:ext>
            </p:extLst>
          </p:nvPr>
        </p:nvGraphicFramePr>
        <p:xfrm>
          <a:off x="755576" y="1142542"/>
          <a:ext cx="7776867" cy="5286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4968555"/>
              </a:tblGrid>
              <a:tr h="439685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KSC question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WGVBS</a:t>
                      </a:r>
                      <a:r>
                        <a:rPr lang="en-US" sz="2000" baseline="0" noProof="0" dirty="0" smtClean="0"/>
                        <a:t> position</a:t>
                      </a:r>
                      <a:endParaRPr lang="en-US" sz="2000" noProof="0" dirty="0"/>
                    </a:p>
                  </a:txBody>
                  <a:tcPr/>
                </a:tc>
              </a:tr>
              <a:tr h="1270709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4) Considerations of </a:t>
                      </a:r>
                      <a:r>
                        <a:rPr lang="en-US" sz="2000" b="1" noProof="0" dirty="0" smtClean="0"/>
                        <a:t>quality assurance processes</a:t>
                      </a:r>
                      <a:r>
                        <a:rPr lang="en-US" sz="2000" noProof="0" dirty="0" smtClean="0"/>
                        <a:t> to evaluate such products?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2000" noProof="0" dirty="0" smtClean="0"/>
                        <a:t>Policies, procedures, and measurement indicators should be </a:t>
                      </a:r>
                      <a:r>
                        <a:rPr lang="en-US" sz="2000" b="1" noProof="0" dirty="0" smtClean="0"/>
                        <a:t>set by the FIPP </a:t>
                      </a:r>
                      <a:r>
                        <a:rPr lang="en-US" sz="2000" noProof="0" dirty="0" smtClean="0"/>
                        <a:t>with the aim to assess documents’ quality.</a:t>
                      </a:r>
                      <a:endParaRPr lang="en-US" sz="2000" i="1" noProof="0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5) WGVBS Chair‘s </a:t>
                      </a:r>
                      <a:r>
                        <a:rPr lang="en-US" sz="2000" b="1" noProof="0" dirty="0" smtClean="0"/>
                        <a:t>role</a:t>
                      </a:r>
                      <a:r>
                        <a:rPr lang="en-US" sz="2000" noProof="0" dirty="0" smtClean="0"/>
                        <a:t> in the evaluation process?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noProof="0" dirty="0" smtClean="0"/>
                        <a:t>WGVBS Chair will </a:t>
                      </a:r>
                      <a:r>
                        <a:rPr lang="en-US" sz="2000" b="1" noProof="0" dirty="0" smtClean="0"/>
                        <a:t>review</a:t>
                      </a:r>
                      <a:r>
                        <a:rPr lang="en-US" sz="2000" noProof="0" dirty="0" smtClean="0"/>
                        <a:t> the alignment of the documents to criteria </a:t>
                      </a:r>
                      <a:r>
                        <a:rPr lang="en-US" sz="2000" b="1" noProof="0" dirty="0" smtClean="0"/>
                        <a:t>set by FIPP</a:t>
                      </a:r>
                      <a:r>
                        <a:rPr lang="en-US" sz="2000" noProof="0" dirty="0" smtClean="0"/>
                        <a:t>, and </a:t>
                      </a:r>
                      <a:r>
                        <a:rPr lang="en-US" sz="2000" b="1" noProof="0" dirty="0" smtClean="0"/>
                        <a:t>intervene</a:t>
                      </a:r>
                      <a:r>
                        <a:rPr lang="en-US" sz="2000" noProof="0" dirty="0" smtClean="0"/>
                        <a:t> in all necessary procedures to accomplish such conditions.</a:t>
                      </a:r>
                      <a:endParaRPr lang="en-US" sz="2000" noProof="0" dirty="0"/>
                    </a:p>
                  </a:txBody>
                  <a:tcPr/>
                </a:tc>
              </a:tr>
              <a:tr h="14543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6)</a:t>
                      </a:r>
                      <a:r>
                        <a:rPr lang="en-US" sz="2000" baseline="0" noProof="0" dirty="0" smtClean="0"/>
                        <a:t> </a:t>
                      </a:r>
                      <a:r>
                        <a:rPr lang="en-US" sz="2000" noProof="0" dirty="0" smtClean="0"/>
                        <a:t>How to deal with cases where quality assurance level </a:t>
                      </a:r>
                      <a:r>
                        <a:rPr lang="en-US" sz="2000" b="1" noProof="0" dirty="0" smtClean="0"/>
                        <a:t>has not been met</a:t>
                      </a:r>
                      <a:r>
                        <a:rPr lang="en-US" sz="2000" noProof="0" dirty="0" smtClean="0"/>
                        <a:t>? Should such exceptions be </a:t>
                      </a:r>
                      <a:r>
                        <a:rPr lang="en-US" sz="2000" b="1" noProof="0" dirty="0" smtClean="0"/>
                        <a:t>included</a:t>
                      </a:r>
                      <a:r>
                        <a:rPr lang="en-US" sz="2000" noProof="0" dirty="0" smtClean="0"/>
                        <a:t> in the QA statement?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noProof="0" dirty="0" smtClean="0"/>
                        <a:t>In such cases, these should be </a:t>
                      </a:r>
                      <a:r>
                        <a:rPr lang="en-US" sz="2000" b="1" noProof="0" dirty="0" smtClean="0"/>
                        <a:t>notified</a:t>
                      </a:r>
                      <a:r>
                        <a:rPr lang="en-US" sz="2000" noProof="0" dirty="0" smtClean="0"/>
                        <a:t> to the working group, stating the </a:t>
                      </a:r>
                      <a:r>
                        <a:rPr lang="en-US" sz="2000" b="1" noProof="0" dirty="0" smtClean="0"/>
                        <a:t>weaknesses</a:t>
                      </a:r>
                      <a:r>
                        <a:rPr lang="en-US" sz="2000" noProof="0" dirty="0" smtClean="0"/>
                        <a:t> of the document and giving some </a:t>
                      </a:r>
                      <a:r>
                        <a:rPr lang="en-US" sz="2000" b="1" noProof="0" dirty="0" smtClean="0"/>
                        <a:t>recommendations</a:t>
                      </a:r>
                      <a:r>
                        <a:rPr lang="en-US" sz="2000" noProof="0" dirty="0" smtClean="0"/>
                        <a:t> on what such document needs in order to obtain the quality certification.</a:t>
                      </a:r>
                      <a:endParaRPr lang="en-US" sz="20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9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MX" dirty="0" smtClean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68752" cy="1080120"/>
          </a:xfrm>
        </p:spPr>
        <p:txBody>
          <a:bodyPr/>
          <a:lstStyle/>
          <a:p>
            <a:r>
              <a:rPr lang="en-US" sz="2600" dirty="0" smtClean="0"/>
              <a:t>Administrative Matters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KSC matters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214806"/>
              </p:ext>
            </p:extLst>
          </p:nvPr>
        </p:nvGraphicFramePr>
        <p:xfrm>
          <a:off x="712712" y="1185406"/>
          <a:ext cx="7920880" cy="5194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4968552"/>
              </a:tblGrid>
              <a:tr h="439685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KSC question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WGVBS</a:t>
                      </a:r>
                      <a:r>
                        <a:rPr lang="en-US" sz="2000" baseline="0" noProof="0" dirty="0" smtClean="0"/>
                        <a:t> position</a:t>
                      </a:r>
                      <a:endParaRPr lang="en-US" sz="2000" noProof="0" dirty="0"/>
                    </a:p>
                  </a:txBody>
                  <a:tcPr/>
                </a:tc>
              </a:tr>
              <a:tr h="1270709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7) Suggestions on the </a:t>
                      </a:r>
                      <a:r>
                        <a:rPr lang="en-US" sz="2000" b="1" noProof="0" dirty="0" smtClean="0"/>
                        <a:t>naming</a:t>
                      </a:r>
                      <a:r>
                        <a:rPr lang="en-US" sz="2000" noProof="0" dirty="0" smtClean="0"/>
                        <a:t> of conventions of </a:t>
                      </a:r>
                      <a:r>
                        <a:rPr lang="en-US" sz="2000" b="1" noProof="0" dirty="0" smtClean="0"/>
                        <a:t>non-IFPP documents </a:t>
                      </a:r>
                      <a:r>
                        <a:rPr lang="en-US" sz="2000" noProof="0" dirty="0" smtClean="0"/>
                        <a:t>to </a:t>
                      </a:r>
                      <a:r>
                        <a:rPr lang="en-US" sz="2000" b="1" noProof="0" dirty="0" smtClean="0"/>
                        <a:t>avoid confusion </a:t>
                      </a:r>
                      <a:r>
                        <a:rPr lang="en-US" sz="2000" noProof="0" dirty="0" smtClean="0"/>
                        <a:t>from being construed as IFPP Pronouncements?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2000" noProof="0" dirty="0" smtClean="0"/>
                        <a:t>Non-IFPP documents should avoid the terms </a:t>
                      </a:r>
                      <a:r>
                        <a:rPr lang="en-US" sz="2000" b="1" noProof="0" dirty="0" smtClean="0"/>
                        <a:t>standard</a:t>
                      </a:r>
                      <a:r>
                        <a:rPr lang="en-US" sz="2000" noProof="0" dirty="0" smtClean="0"/>
                        <a:t>, </a:t>
                      </a:r>
                      <a:r>
                        <a:rPr lang="en-US" sz="2000" b="1" noProof="0" dirty="0" smtClean="0"/>
                        <a:t>principle</a:t>
                      </a:r>
                      <a:r>
                        <a:rPr lang="en-US" sz="2000" noProof="0" dirty="0" smtClean="0"/>
                        <a:t>, </a:t>
                      </a:r>
                      <a:r>
                        <a:rPr lang="en-US" sz="2000" b="1" noProof="0" dirty="0" smtClean="0"/>
                        <a:t>guide</a:t>
                      </a:r>
                      <a:r>
                        <a:rPr lang="en-US" sz="2000" noProof="0" dirty="0" smtClean="0"/>
                        <a:t> and </a:t>
                      </a:r>
                      <a:r>
                        <a:rPr lang="en-US" sz="2000" b="1" noProof="0" dirty="0" smtClean="0"/>
                        <a:t>guideline</a:t>
                      </a:r>
                      <a:r>
                        <a:rPr lang="en-US" sz="2000" noProof="0" dirty="0" smtClean="0"/>
                        <a:t> in their naming. Alternative concept to name non-IFPP documents: </a:t>
                      </a:r>
                      <a:r>
                        <a:rPr lang="en-US" sz="2000" b="1" noProof="0" dirty="0" smtClean="0"/>
                        <a:t>paper</a:t>
                      </a:r>
                      <a:r>
                        <a:rPr lang="en-US" sz="2000" noProof="0" dirty="0" smtClean="0"/>
                        <a:t>.</a:t>
                      </a:r>
                      <a:endParaRPr lang="en-US" sz="2000" i="1" noProof="0" dirty="0"/>
                    </a:p>
                  </a:txBody>
                  <a:tcPr/>
                </a:tc>
              </a:tr>
              <a:tr h="14543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8)</a:t>
                      </a:r>
                      <a:r>
                        <a:rPr lang="en-US" sz="2000" baseline="0" noProof="0" dirty="0" smtClean="0"/>
                        <a:t> C</a:t>
                      </a:r>
                      <a:r>
                        <a:rPr lang="en-US" sz="2000" noProof="0" dirty="0" smtClean="0"/>
                        <a:t>hallenges and suggestions for the KSC Chair regarding the new desired </a:t>
                      </a:r>
                      <a:r>
                        <a:rPr lang="en-US" sz="2000" b="1" noProof="0" dirty="0" smtClean="0"/>
                        <a:t>approach</a:t>
                      </a:r>
                      <a:r>
                        <a:rPr lang="en-US" sz="2000" noProof="0" dirty="0" smtClean="0"/>
                        <a:t> with the </a:t>
                      </a:r>
                      <a:r>
                        <a:rPr lang="en-US" sz="2000" b="1" noProof="0" dirty="0" smtClean="0"/>
                        <a:t>INTOSAI Regional Organizations</a:t>
                      </a:r>
                      <a:r>
                        <a:rPr lang="en-US" sz="2000" noProof="0" dirty="0" smtClean="0"/>
                        <a:t>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noProof="0" dirty="0" smtClean="0"/>
                        <a:t>Suggestion</a:t>
                      </a:r>
                      <a:r>
                        <a:rPr lang="en-US" sz="2000" noProof="0" dirty="0" smtClean="0"/>
                        <a:t>: KSC Chair should work closely with the regional organizations’ General Secretariats to identify the </a:t>
                      </a:r>
                      <a:r>
                        <a:rPr lang="en-US" sz="2000" b="1" noProof="0" dirty="0" smtClean="0"/>
                        <a:t>bodies</a:t>
                      </a:r>
                      <a:r>
                        <a:rPr lang="en-US" sz="2000" noProof="0" dirty="0" smtClean="0"/>
                        <a:t> </a:t>
                      </a:r>
                      <a:r>
                        <a:rPr lang="en-US" sz="2000" b="1" noProof="0" dirty="0" smtClean="0"/>
                        <a:t>that accomplish similar goals </a:t>
                      </a:r>
                      <a:r>
                        <a:rPr lang="en-US" sz="2000" noProof="0" dirty="0" smtClean="0"/>
                        <a:t>to the ones overseen by the KSC.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noProof="0" dirty="0" smtClean="0"/>
                        <a:t>Challenge</a:t>
                      </a:r>
                      <a:r>
                        <a:rPr lang="en-US" sz="2000" noProof="0" dirty="0" smtClean="0"/>
                        <a:t>: </a:t>
                      </a:r>
                      <a:r>
                        <a:rPr lang="en-US" sz="2000" b="1" noProof="0" dirty="0" smtClean="0"/>
                        <a:t>languages</a:t>
                      </a:r>
                      <a:r>
                        <a:rPr lang="en-US" sz="2000" noProof="0" dirty="0" smtClean="0"/>
                        <a:t> differ,</a:t>
                      </a:r>
                      <a:r>
                        <a:rPr lang="en-US" sz="2000" baseline="0" noProof="0" dirty="0" smtClean="0"/>
                        <a:t> and they </a:t>
                      </a:r>
                      <a:r>
                        <a:rPr lang="en-US" sz="2000" noProof="0" dirty="0" smtClean="0"/>
                        <a:t>should be taken into consideration when drafting documents.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0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 dirty="0" smtClean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68752" cy="1080120"/>
          </a:xfrm>
        </p:spPr>
        <p:txBody>
          <a:bodyPr/>
          <a:lstStyle/>
          <a:p>
            <a:r>
              <a:rPr lang="en-US" sz="2600" dirty="0" smtClean="0"/>
              <a:t>Administrative Matters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KSC matters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18288"/>
              </p:ext>
            </p:extLst>
          </p:nvPr>
        </p:nvGraphicFramePr>
        <p:xfrm>
          <a:off x="755576" y="1142542"/>
          <a:ext cx="7776871" cy="524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4536511"/>
              </a:tblGrid>
              <a:tr h="439685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KSC question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WGVBS</a:t>
                      </a:r>
                      <a:r>
                        <a:rPr lang="en-US" sz="2000" baseline="0" noProof="0" dirty="0" smtClean="0"/>
                        <a:t> position</a:t>
                      </a:r>
                      <a:endParaRPr lang="en-US" sz="2000" noProof="0" dirty="0"/>
                    </a:p>
                  </a:txBody>
                  <a:tcPr/>
                </a:tc>
              </a:tr>
              <a:tr h="1270709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9) Suggestion on how to treat the </a:t>
                      </a:r>
                      <a:r>
                        <a:rPr lang="en-US" sz="2000" b="1" noProof="0" dirty="0" smtClean="0"/>
                        <a:t>INTOSAI GOVs </a:t>
                      </a:r>
                      <a:r>
                        <a:rPr lang="en-US" sz="2000" noProof="0" dirty="0" smtClean="0"/>
                        <a:t>in the new IFPP?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2000" noProof="0" dirty="0" smtClean="0"/>
                        <a:t>INTOSAI GOVs should become </a:t>
                      </a:r>
                      <a:r>
                        <a:rPr lang="en-US" sz="2000" b="1" noProof="0" dirty="0" smtClean="0"/>
                        <a:t>GUIDs</a:t>
                      </a:r>
                      <a:r>
                        <a:rPr lang="en-US" sz="2000" noProof="0" dirty="0" smtClean="0"/>
                        <a:t> or </a:t>
                      </a:r>
                      <a:r>
                        <a:rPr lang="en-US" sz="2000" b="1" noProof="0" dirty="0" smtClean="0"/>
                        <a:t>non-IFPP documents</a:t>
                      </a:r>
                      <a:r>
                        <a:rPr lang="en-US" sz="2000" noProof="0" dirty="0" smtClean="0"/>
                        <a:t>, as decided by the FIPP.</a:t>
                      </a:r>
                      <a:endParaRPr lang="en-US" sz="2000" i="1" noProof="0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10) Opinion on FIPP recommendations regarding the </a:t>
                      </a:r>
                      <a:r>
                        <a:rPr lang="en-US" sz="2000" b="1" noProof="0" dirty="0" smtClean="0"/>
                        <a:t>withdrawal</a:t>
                      </a:r>
                      <a:r>
                        <a:rPr lang="en-US" sz="2000" noProof="0" dirty="0" smtClean="0"/>
                        <a:t> of ISSAI 5220, ISSAI 5540 and INTOSAI GOV 9250?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noProof="0" dirty="0" smtClean="0"/>
                        <a:t>They should be </a:t>
                      </a:r>
                      <a:r>
                        <a:rPr lang="en-US" sz="2000" b="1" noProof="0" dirty="0" smtClean="0"/>
                        <a:t>withdrawn</a:t>
                      </a:r>
                      <a:r>
                        <a:rPr lang="en-US" sz="2000" noProof="0" dirty="0" smtClean="0"/>
                        <a:t> as long as their </a:t>
                      </a:r>
                      <a:r>
                        <a:rPr lang="en-US" sz="2000" b="1" noProof="0" dirty="0" smtClean="0"/>
                        <a:t>substantial</a:t>
                      </a:r>
                      <a:r>
                        <a:rPr lang="en-US" sz="2000" noProof="0" dirty="0" smtClean="0"/>
                        <a:t> </a:t>
                      </a:r>
                      <a:r>
                        <a:rPr lang="en-US" sz="2000" b="1" noProof="0" dirty="0" smtClean="0"/>
                        <a:t>contents</a:t>
                      </a:r>
                      <a:r>
                        <a:rPr lang="en-US" sz="2000" noProof="0" dirty="0" smtClean="0"/>
                        <a:t> are considered in the next SDP.</a:t>
                      </a:r>
                      <a:endParaRPr lang="en-US" sz="2000" noProof="0" dirty="0"/>
                    </a:p>
                  </a:txBody>
                  <a:tcPr/>
                </a:tc>
              </a:tr>
              <a:tr h="14543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11)</a:t>
                      </a:r>
                      <a:r>
                        <a:rPr lang="en-US" sz="2000" baseline="0" noProof="0" dirty="0" smtClean="0"/>
                        <a:t> S</a:t>
                      </a:r>
                      <a:r>
                        <a:rPr lang="en-US" sz="2000" noProof="0" dirty="0" smtClean="0"/>
                        <a:t>uggestions on the concrete </a:t>
                      </a:r>
                      <a:r>
                        <a:rPr lang="en-US" sz="2000" b="1" noProof="0" dirty="0" smtClean="0"/>
                        <a:t>use of Goal 3 allocation</a:t>
                      </a:r>
                      <a:r>
                        <a:rPr lang="en-US" sz="2000" noProof="0" dirty="0" smtClean="0"/>
                        <a:t> for 2017 and 2018?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noProof="0" dirty="0" smtClean="0"/>
                        <a:t>KSC Chair should make an </a:t>
                      </a:r>
                      <a:r>
                        <a:rPr lang="en-US" sz="2000" b="1" noProof="0" dirty="0" smtClean="0"/>
                        <a:t>inventory</a:t>
                      </a:r>
                      <a:r>
                        <a:rPr lang="en-US" sz="2000" noProof="0" dirty="0" smtClean="0"/>
                        <a:t> of all projects currently being developed by the Goal 3 WGs. Based on this, funds should be </a:t>
                      </a:r>
                      <a:r>
                        <a:rPr lang="en-US" sz="2000" b="1" noProof="0" dirty="0" smtClean="0"/>
                        <a:t>allocated</a:t>
                      </a:r>
                      <a:r>
                        <a:rPr lang="en-US" sz="2000" noProof="0" dirty="0" smtClean="0"/>
                        <a:t> to those projects which are expected to have the broadest impact.</a:t>
                      </a:r>
                      <a:endParaRPr lang="en-US" sz="20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MX" dirty="0" smtClean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68752" cy="1080120"/>
          </a:xfrm>
        </p:spPr>
        <p:txBody>
          <a:bodyPr/>
          <a:lstStyle/>
          <a:p>
            <a:r>
              <a:rPr lang="en-US" sz="2600" dirty="0" smtClean="0"/>
              <a:t>Administrative Matters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KSC matters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18596"/>
              </p:ext>
            </p:extLst>
          </p:nvPr>
        </p:nvGraphicFramePr>
        <p:xfrm>
          <a:off x="467544" y="1066456"/>
          <a:ext cx="8352928" cy="5286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256584"/>
              </a:tblGrid>
              <a:tr h="439685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KSC question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WGVBS</a:t>
                      </a:r>
                      <a:r>
                        <a:rPr lang="en-US" sz="2000" baseline="0" noProof="0" dirty="0" smtClean="0"/>
                        <a:t> position</a:t>
                      </a:r>
                      <a:endParaRPr lang="en-US" sz="2000" noProof="0" dirty="0"/>
                    </a:p>
                  </a:txBody>
                  <a:tcPr/>
                </a:tc>
              </a:tr>
              <a:tr h="1270709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12) Does the WGVBS need an </a:t>
                      </a:r>
                      <a:r>
                        <a:rPr lang="en-US" sz="2000" b="1" noProof="0" dirty="0" smtClean="0"/>
                        <a:t>allocation </a:t>
                      </a:r>
                      <a:r>
                        <a:rPr lang="en-US" sz="2000" noProof="0" dirty="0" smtClean="0"/>
                        <a:t>of certain amount of Goal 3 financial resources?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2000" noProof="0" dirty="0" smtClean="0"/>
                        <a:t>Yes, it would be convenient for </a:t>
                      </a:r>
                      <a:r>
                        <a:rPr lang="en-US" sz="2000" b="1" noProof="0" dirty="0" smtClean="0"/>
                        <a:t>international seminars </a:t>
                      </a:r>
                      <a:r>
                        <a:rPr lang="en-US" sz="2000" b="0" noProof="0" dirty="0" smtClean="0"/>
                        <a:t>and</a:t>
                      </a:r>
                      <a:r>
                        <a:rPr lang="en-US" sz="2000" b="1" noProof="0" dirty="0" smtClean="0"/>
                        <a:t> workshops</a:t>
                      </a:r>
                      <a:r>
                        <a:rPr lang="en-US" sz="2000" noProof="0" dirty="0" smtClean="0"/>
                        <a:t> regarding tools / initiatives / mechanisms that encourage the value and benefits of SAIs.</a:t>
                      </a:r>
                      <a:endParaRPr lang="en-US" sz="2000" i="1" noProof="0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13) Should </a:t>
                      </a:r>
                      <a:r>
                        <a:rPr lang="en-US" sz="2000" b="1" noProof="0" dirty="0" smtClean="0"/>
                        <a:t>global training facilities</a:t>
                      </a:r>
                      <a:r>
                        <a:rPr lang="en-US" sz="2000" noProof="0" dirty="0" smtClean="0"/>
                        <a:t> be created?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noProof="0" dirty="0" smtClean="0"/>
                        <a:t>New global training facilities </a:t>
                      </a:r>
                      <a:r>
                        <a:rPr lang="en-US" sz="2000" b="1" noProof="0" dirty="0" smtClean="0"/>
                        <a:t>should</a:t>
                      </a:r>
                      <a:r>
                        <a:rPr lang="en-US" sz="2000" noProof="0" dirty="0" smtClean="0"/>
                        <a:t> </a:t>
                      </a:r>
                      <a:r>
                        <a:rPr lang="en-US" sz="2000" b="1" noProof="0" dirty="0" smtClean="0"/>
                        <a:t>not be created</a:t>
                      </a:r>
                      <a:r>
                        <a:rPr lang="en-US" sz="2000" noProof="0" dirty="0" smtClean="0"/>
                        <a:t> since there are many SAIs in each region that have already these training centers with the necessary infrastructure, resources and experience.</a:t>
                      </a:r>
                      <a:endParaRPr lang="en-US" sz="2000" noProof="0" dirty="0"/>
                    </a:p>
                  </a:txBody>
                  <a:tcPr/>
                </a:tc>
              </a:tr>
              <a:tr h="14543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14)</a:t>
                      </a:r>
                      <a:r>
                        <a:rPr lang="en-US" sz="2000" baseline="0" noProof="0" dirty="0" smtClean="0"/>
                        <a:t> Suggestions on topics for the </a:t>
                      </a:r>
                      <a:r>
                        <a:rPr lang="en-US" sz="2000" b="1" baseline="0" noProof="0" dirty="0" smtClean="0"/>
                        <a:t>crosscutting research projects </a:t>
                      </a:r>
                      <a:r>
                        <a:rPr lang="en-US" sz="2000" baseline="0" noProof="0" dirty="0" smtClean="0"/>
                        <a:t>for the next work plan?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noProof="0" dirty="0" smtClean="0"/>
                        <a:t>•</a:t>
                      </a:r>
                      <a:r>
                        <a:rPr lang="en-US" sz="2000" baseline="0" noProof="0" dirty="0" smtClean="0"/>
                        <a:t> </a:t>
                      </a:r>
                      <a:r>
                        <a:rPr lang="en-US" sz="2000" noProof="0" dirty="0" smtClean="0"/>
                        <a:t>International experiences in </a:t>
                      </a:r>
                      <a:r>
                        <a:rPr lang="en-US" sz="2000" b="1" noProof="0" dirty="0" smtClean="0"/>
                        <a:t>SDGs</a:t>
                      </a:r>
                      <a:r>
                        <a:rPr lang="en-US" sz="2000" noProof="0" dirty="0" smtClean="0"/>
                        <a:t> implementation and the procedures taken by SAIs to audit such implementation.</a:t>
                      </a:r>
                    </a:p>
                    <a:p>
                      <a:pPr algn="just"/>
                      <a:r>
                        <a:rPr lang="en-US" sz="2000" noProof="0" dirty="0" smtClean="0"/>
                        <a:t>•</a:t>
                      </a:r>
                      <a:r>
                        <a:rPr lang="en-US" sz="2000" baseline="0" noProof="0" dirty="0" smtClean="0"/>
                        <a:t> </a:t>
                      </a:r>
                      <a:r>
                        <a:rPr lang="en-US" sz="2000" noProof="0" dirty="0" smtClean="0"/>
                        <a:t>Close cross-border cooperation between SAIs regarding </a:t>
                      </a:r>
                      <a:r>
                        <a:rPr lang="en-US" sz="2000" b="1" noProof="0" dirty="0" smtClean="0"/>
                        <a:t>transnational corruption </a:t>
                      </a:r>
                      <a:r>
                        <a:rPr lang="en-US" sz="2000" noProof="0" dirty="0" smtClean="0"/>
                        <a:t>and </a:t>
                      </a:r>
                      <a:r>
                        <a:rPr lang="en-US" sz="2000" b="1" noProof="0" dirty="0" smtClean="0"/>
                        <a:t>money laundering</a:t>
                      </a:r>
                      <a:r>
                        <a:rPr lang="en-US" sz="2000" noProof="0" dirty="0" smtClean="0"/>
                        <a:t>. </a:t>
                      </a:r>
                      <a:endParaRPr lang="en-US" sz="20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MX" dirty="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68752" cy="1080120"/>
          </a:xfrm>
        </p:spPr>
        <p:txBody>
          <a:bodyPr/>
          <a:lstStyle/>
          <a:p>
            <a:r>
              <a:rPr lang="en-US" sz="2600" dirty="0" smtClean="0"/>
              <a:t>Administrative Matters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>
                <a:solidFill>
                  <a:srgbClr val="C00000"/>
                </a:solidFill>
                <a:latin typeface="+mn-lt"/>
              </a:rPr>
              <a:t>WGVBS website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transition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17658840"/>
              </p:ext>
            </p:extLst>
          </p:nvPr>
        </p:nvGraphicFramePr>
        <p:xfrm>
          <a:off x="619807" y="2827246"/>
          <a:ext cx="7993174" cy="305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Image result for websit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2353"/>
          <a:stretch/>
        </p:blipFill>
        <p:spPr bwMode="auto">
          <a:xfrm>
            <a:off x="5868144" y="259559"/>
            <a:ext cx="2854733" cy="18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650257" y="2059929"/>
            <a:ext cx="4476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ln w="0"/>
                <a:solidFill>
                  <a:srgbClr val="F486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charset="0"/>
              </a:rPr>
              <a:t>www.wgvbs.org.mx</a:t>
            </a:r>
            <a:endParaRPr lang="es-ES" sz="3600" b="1" dirty="0">
              <a:ln w="0"/>
              <a:solidFill>
                <a:srgbClr val="F486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F_1">
      <a:dk1>
        <a:srgbClr val="00204E"/>
      </a:dk1>
      <a:lt1>
        <a:sysClr val="window" lastClr="FFFFFF"/>
      </a:lt1>
      <a:dk2>
        <a:srgbClr val="292929"/>
      </a:dk2>
      <a:lt2>
        <a:srgbClr val="EEECE1"/>
      </a:lt2>
      <a:accent1>
        <a:srgbClr val="00204E"/>
      </a:accent1>
      <a:accent2>
        <a:srgbClr val="002F74"/>
      </a:accent2>
      <a:accent3>
        <a:srgbClr val="9C2A29"/>
      </a:accent3>
      <a:accent4>
        <a:srgbClr val="B93131"/>
      </a:accent4>
      <a:accent5>
        <a:srgbClr val="0C6B4D"/>
      </a:accent5>
      <a:accent6>
        <a:srgbClr val="09533C"/>
      </a:accent6>
      <a:hlink>
        <a:srgbClr val="0000FF"/>
      </a:hlink>
      <a:folHlink>
        <a:srgbClr val="800080"/>
      </a:folHlink>
    </a:clrScheme>
    <a:fontScheme name="ASF_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6675</TotalTime>
  <Words>818</Words>
  <Application>Microsoft Office PowerPoint</Application>
  <PresentationFormat>Presentación en pantalla (4:3)</PresentationFormat>
  <Paragraphs>90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Tema de Office</vt:lpstr>
      <vt:lpstr>Administrative Matters</vt:lpstr>
      <vt:lpstr>Administrative Matters Contents</vt:lpstr>
      <vt:lpstr>Administrative Matters KSC matters - Background</vt:lpstr>
      <vt:lpstr>Administrative Matters KSC matters</vt:lpstr>
      <vt:lpstr>Administrative Matters KSC matters</vt:lpstr>
      <vt:lpstr>Administrative Matters KSC matters</vt:lpstr>
      <vt:lpstr>Administrative Matters KSC matters</vt:lpstr>
      <vt:lpstr>Administrative Matters KSC matters</vt:lpstr>
      <vt:lpstr>Administrative Matters WGVBS website transition</vt:lpstr>
      <vt:lpstr>Administrative Matters WGVBS website transition</vt:lpstr>
      <vt:lpstr>Presentación de PowerPoint</vt:lpstr>
      <vt:lpstr>Presentación de PowerPoint</vt:lpstr>
      <vt:lpstr>Presentación de PowerPoint</vt:lpstr>
    </vt:vector>
  </TitlesOfParts>
  <Company>Auditoría Superior de la Federación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Coordinación de Relaciones Institucionales</dc:creator>
  <cp:lastModifiedBy>Francisco Tomas Parral Pineda</cp:lastModifiedBy>
  <cp:revision>754</cp:revision>
  <cp:lastPrinted>2019-03-29T16:24:33Z</cp:lastPrinted>
  <dcterms:created xsi:type="dcterms:W3CDTF">2012-03-03T23:19:20Z</dcterms:created>
  <dcterms:modified xsi:type="dcterms:W3CDTF">2019-03-29T21:36:50Z</dcterms:modified>
</cp:coreProperties>
</file>