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Default Extension="xml" ContentType="application/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4.xml" ContentType="application/vnd.openxmlformats-officedocument.presentationml.slideMaster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12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  <p:sldMasterId id="2147483768" r:id="rId11"/>
  </p:sldMasterIdLst>
  <p:sldIdLst>
    <p:sldId id="256" r:id="rId12"/>
    <p:sldId id="263" r:id="rId13"/>
    <p:sldId id="264" r:id="rId14"/>
    <p:sldId id="259" r:id="rId15"/>
    <p:sldId id="260" r:id="rId16"/>
    <p:sldId id="261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94660"/>
  </p:normalViewPr>
  <p:slideViewPr>
    <p:cSldViewPr snapToObjects="1">
      <p:cViewPr varScale="1">
        <p:scale>
          <a:sx n="45" d="100"/>
          <a:sy n="45" d="100"/>
        </p:scale>
        <p:origin x="-67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10" Type="http://schemas.openxmlformats.org/officeDocument/2006/relationships/slideMaster" Target="slideMasters/slideMaster10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770CD-D69B-2C45-A394-B0B168607035}" type="datetimeFigureOut">
              <a:rPr lang="en-US" smtClean="0"/>
              <a:pPr/>
              <a:t>11/24/2010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3DE55-3D41-AD45-9F96-6D0E97270B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343400"/>
            <a:ext cx="8229600" cy="17827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770CD-D69B-2C45-A394-B0B168607035}" type="datetimeFigureOut">
              <a:rPr lang="en-US" smtClean="0"/>
              <a:pPr/>
              <a:t>11/24/2010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3DE55-3D41-AD45-9F96-6D0E97270B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00681-6DB5-5E43-AB69-8EF04A0E53BA}" type="datetimeFigureOut">
              <a:rPr lang="en-US" smtClean="0"/>
              <a:pPr/>
              <a:t>11/24/2010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BD119-8469-CC43-9BE2-5225BA2B90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00681-6DB5-5E43-AB69-8EF04A0E53BA}" type="datetimeFigureOut">
              <a:rPr lang="en-US" smtClean="0"/>
              <a:pPr/>
              <a:t>11/24/2010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BD119-8469-CC43-9BE2-5225BA2B90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00681-6DB5-5E43-AB69-8EF04A0E53BA}" type="datetimeFigureOut">
              <a:rPr lang="en-US" smtClean="0"/>
              <a:pPr/>
              <a:t>11/24/2010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BD119-8469-CC43-9BE2-5225BA2B90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00681-6DB5-5E43-AB69-8EF04A0E53BA}" type="datetimeFigureOut">
              <a:rPr lang="en-US" smtClean="0"/>
              <a:pPr/>
              <a:t>11/24/2010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BD119-8469-CC43-9BE2-5225BA2B90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00681-6DB5-5E43-AB69-8EF04A0E53BA}" type="datetimeFigureOut">
              <a:rPr lang="en-US" smtClean="0"/>
              <a:pPr/>
              <a:t>11/24/2010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BD119-8469-CC43-9BE2-5225BA2B90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00681-6DB5-5E43-AB69-8EF04A0E53BA}" type="datetimeFigureOut">
              <a:rPr lang="en-US" smtClean="0"/>
              <a:pPr/>
              <a:t>11/24/2010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BD119-8469-CC43-9BE2-5225BA2B90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00681-6DB5-5E43-AB69-8EF04A0E53BA}" type="datetimeFigureOut">
              <a:rPr lang="en-US" smtClean="0"/>
              <a:pPr/>
              <a:t>11/24/2010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BD119-8469-CC43-9BE2-5225BA2B90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00681-6DB5-5E43-AB69-8EF04A0E53BA}" type="datetimeFigureOut">
              <a:rPr lang="en-US" smtClean="0"/>
              <a:pPr/>
              <a:t>11/24/2010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BD119-8469-CC43-9BE2-5225BA2B90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00681-6DB5-5E43-AB69-8EF04A0E53BA}" type="datetimeFigureOut">
              <a:rPr lang="en-US" smtClean="0"/>
              <a:pPr/>
              <a:t>11/24/2010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BD119-8469-CC43-9BE2-5225BA2B90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00681-6DB5-5E43-AB69-8EF04A0E53BA}" type="datetimeFigureOut">
              <a:rPr lang="en-US" smtClean="0"/>
              <a:pPr/>
              <a:t>11/24/2010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BD119-8469-CC43-9BE2-5225BA2B90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770CD-D69B-2C45-A394-B0B168607035}" type="datetimeFigureOut">
              <a:rPr lang="en-US" smtClean="0"/>
              <a:pPr/>
              <a:t>11/24/2010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3DE55-3D41-AD45-9F96-6D0E97270B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00681-6DB5-5E43-AB69-8EF04A0E53BA}" type="datetimeFigureOut">
              <a:rPr lang="en-US" smtClean="0"/>
              <a:pPr/>
              <a:t>11/24/2010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BD119-8469-CC43-9BE2-5225BA2B90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1DD27-69A9-4C42-9B9A-739B5D152B8A}" type="datetimeFigureOut">
              <a:rPr lang="en-US" smtClean="0"/>
              <a:pPr/>
              <a:t>11/24/2010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7AA6D-3A87-BF4A-B23F-E4CDF9E1B32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1DD27-69A9-4C42-9B9A-739B5D152B8A}" type="datetimeFigureOut">
              <a:rPr lang="en-US" smtClean="0"/>
              <a:pPr/>
              <a:t>11/24/2010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7AA6D-3A87-BF4A-B23F-E4CDF9E1B32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1DD27-69A9-4C42-9B9A-739B5D152B8A}" type="datetimeFigureOut">
              <a:rPr lang="en-US" smtClean="0"/>
              <a:pPr/>
              <a:t>11/24/2010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7AA6D-3A87-BF4A-B23F-E4CDF9E1B32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1DD27-69A9-4C42-9B9A-739B5D152B8A}" type="datetimeFigureOut">
              <a:rPr lang="en-US" smtClean="0"/>
              <a:pPr/>
              <a:t>11/24/2010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7AA6D-3A87-BF4A-B23F-E4CDF9E1B32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1DD27-69A9-4C42-9B9A-739B5D152B8A}" type="datetimeFigureOut">
              <a:rPr lang="en-US" smtClean="0"/>
              <a:pPr/>
              <a:t>11/24/2010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7AA6D-3A87-BF4A-B23F-E4CDF9E1B32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1DD27-69A9-4C42-9B9A-739B5D152B8A}" type="datetimeFigureOut">
              <a:rPr lang="en-US" smtClean="0"/>
              <a:pPr/>
              <a:t>11/24/2010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7AA6D-3A87-BF4A-B23F-E4CDF9E1B32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1DD27-69A9-4C42-9B9A-739B5D152B8A}" type="datetimeFigureOut">
              <a:rPr lang="en-US" smtClean="0"/>
              <a:pPr/>
              <a:t>11/24/2010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7AA6D-3A87-BF4A-B23F-E4CDF9E1B32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1DD27-69A9-4C42-9B9A-739B5D152B8A}" type="datetimeFigureOut">
              <a:rPr lang="en-US" smtClean="0"/>
              <a:pPr/>
              <a:t>11/24/2010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7AA6D-3A87-BF4A-B23F-E4CDF9E1B32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1DD27-69A9-4C42-9B9A-739B5D152B8A}" type="datetimeFigureOut">
              <a:rPr lang="en-US" smtClean="0"/>
              <a:pPr/>
              <a:t>11/24/2010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7AA6D-3A87-BF4A-B23F-E4CDF9E1B32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CF5CD-179D-4C44-B295-B4DF975DB156}" type="datetimeFigureOut">
              <a:rPr lang="en-US" smtClean="0"/>
              <a:pPr/>
              <a:t>11/24/2010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8B2F6-39B9-864F-8D3B-F6256535E03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1DD27-69A9-4C42-9B9A-739B5D152B8A}" type="datetimeFigureOut">
              <a:rPr lang="en-US" smtClean="0"/>
              <a:pPr/>
              <a:t>11/24/2010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7AA6D-3A87-BF4A-B23F-E4CDF9E1B32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1DD27-69A9-4C42-9B9A-739B5D152B8A}" type="datetimeFigureOut">
              <a:rPr lang="en-US" smtClean="0"/>
              <a:pPr/>
              <a:t>11/24/2010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7AA6D-3A87-BF4A-B23F-E4CDF9E1B32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CF5CD-179D-4C44-B295-B4DF975DB156}" type="datetimeFigureOut">
              <a:rPr lang="en-US" smtClean="0"/>
              <a:pPr/>
              <a:t>11/24/2010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8B2F6-39B9-864F-8D3B-F6256535E03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CF5CD-179D-4C44-B295-B4DF975DB156}" type="datetimeFigureOut">
              <a:rPr lang="en-US" smtClean="0"/>
              <a:pPr/>
              <a:t>11/24/2010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8B2F6-39B9-864F-8D3B-F6256535E03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CF5CD-179D-4C44-B295-B4DF975DB156}" type="datetimeFigureOut">
              <a:rPr lang="en-US" smtClean="0"/>
              <a:pPr/>
              <a:t>11/24/2010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8B2F6-39B9-864F-8D3B-F6256535E03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CF5CD-179D-4C44-B295-B4DF975DB156}" type="datetimeFigureOut">
              <a:rPr lang="en-US" smtClean="0"/>
              <a:pPr/>
              <a:t>11/24/2010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8B2F6-39B9-864F-8D3B-F6256535E03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CF5CD-179D-4C44-B295-B4DF975DB156}" type="datetimeFigureOut">
              <a:rPr lang="en-US" smtClean="0"/>
              <a:pPr/>
              <a:t>11/24/2010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8B2F6-39B9-864F-8D3B-F6256535E03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CF5CD-179D-4C44-B295-B4DF975DB156}" type="datetimeFigureOut">
              <a:rPr lang="en-US" smtClean="0"/>
              <a:pPr/>
              <a:t>11/24/2010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8B2F6-39B9-864F-8D3B-F6256535E03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CF5CD-179D-4C44-B295-B4DF975DB156}" type="datetimeFigureOut">
              <a:rPr lang="en-US" smtClean="0"/>
              <a:pPr/>
              <a:t>11/24/2010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8B2F6-39B9-864F-8D3B-F6256535E03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343400"/>
            <a:ext cx="8229600" cy="17827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770CD-D69B-2C45-A394-B0B168607035}" type="datetimeFigureOut">
              <a:rPr lang="en-US" smtClean="0"/>
              <a:pPr/>
              <a:t>11/24/2010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3DE55-3D41-AD45-9F96-6D0E97270B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CF5CD-179D-4C44-B295-B4DF975DB156}" type="datetimeFigureOut">
              <a:rPr lang="en-US" smtClean="0"/>
              <a:pPr/>
              <a:t>11/24/2010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8B2F6-39B9-864F-8D3B-F6256535E03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CF5CD-179D-4C44-B295-B4DF975DB156}" type="datetimeFigureOut">
              <a:rPr lang="en-US" smtClean="0"/>
              <a:pPr/>
              <a:t>11/24/2010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8B2F6-39B9-864F-8D3B-F6256535E03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CF5CD-179D-4C44-B295-B4DF975DB156}" type="datetimeFigureOut">
              <a:rPr lang="en-US" smtClean="0"/>
              <a:pPr/>
              <a:t>11/24/2010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8B2F6-39B9-864F-8D3B-F6256535E03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F2650-0A7C-0E4E-859F-B32C345B4E42}" type="datetimeFigureOut">
              <a:rPr lang="en-US" smtClean="0"/>
              <a:pPr/>
              <a:t>11/24/2010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BA245-4A56-BC48-BFA5-B16D3E2C0A7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F2650-0A7C-0E4E-859F-B32C345B4E42}" type="datetimeFigureOut">
              <a:rPr lang="en-US" smtClean="0"/>
              <a:pPr/>
              <a:t>11/24/2010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BA245-4A56-BC48-BFA5-B16D3E2C0A7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F2650-0A7C-0E4E-859F-B32C345B4E42}" type="datetimeFigureOut">
              <a:rPr lang="en-US" smtClean="0"/>
              <a:pPr/>
              <a:t>11/24/2010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BA245-4A56-BC48-BFA5-B16D3E2C0A7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F2650-0A7C-0E4E-859F-B32C345B4E42}" type="datetimeFigureOut">
              <a:rPr lang="en-US" smtClean="0"/>
              <a:pPr/>
              <a:t>11/24/2010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BA245-4A56-BC48-BFA5-B16D3E2C0A7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F2650-0A7C-0E4E-859F-B32C345B4E42}" type="datetimeFigureOut">
              <a:rPr lang="en-US" smtClean="0"/>
              <a:pPr/>
              <a:t>11/24/2010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BA245-4A56-BC48-BFA5-B16D3E2C0A7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F2650-0A7C-0E4E-859F-B32C345B4E42}" type="datetimeFigureOut">
              <a:rPr lang="en-US" smtClean="0"/>
              <a:pPr/>
              <a:t>11/24/2010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BA245-4A56-BC48-BFA5-B16D3E2C0A7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F2650-0A7C-0E4E-859F-B32C345B4E42}" type="datetimeFigureOut">
              <a:rPr lang="en-US" smtClean="0"/>
              <a:pPr/>
              <a:t>11/24/2010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BA245-4A56-BC48-BFA5-B16D3E2C0A7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770CD-D69B-2C45-A394-B0B168607035}" type="datetimeFigureOut">
              <a:rPr lang="en-US" smtClean="0"/>
              <a:pPr/>
              <a:t>11/24/2010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3DE55-3D41-AD45-9F96-6D0E97270B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F2650-0A7C-0E4E-859F-B32C345B4E42}" type="datetimeFigureOut">
              <a:rPr lang="en-US" smtClean="0"/>
              <a:pPr/>
              <a:t>11/24/2010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BA245-4A56-BC48-BFA5-B16D3E2C0A7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F2650-0A7C-0E4E-859F-B32C345B4E42}" type="datetimeFigureOut">
              <a:rPr lang="en-US" smtClean="0"/>
              <a:pPr/>
              <a:t>11/24/2010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BA245-4A56-BC48-BFA5-B16D3E2C0A7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F2650-0A7C-0E4E-859F-B32C345B4E42}" type="datetimeFigureOut">
              <a:rPr lang="en-US" smtClean="0"/>
              <a:pPr/>
              <a:t>11/24/2010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BA245-4A56-BC48-BFA5-B16D3E2C0A7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F2650-0A7C-0E4E-859F-B32C345B4E42}" type="datetimeFigureOut">
              <a:rPr lang="en-US" smtClean="0"/>
              <a:pPr/>
              <a:t>11/24/2010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BA245-4A56-BC48-BFA5-B16D3E2C0A7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00071-99C2-2D4E-B56A-4C19475F7BA5}" type="datetimeFigureOut">
              <a:rPr lang="en-US" smtClean="0"/>
              <a:pPr/>
              <a:t>11/24/2010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C69B6-589F-CC4E-9147-7EC39080A7B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00071-99C2-2D4E-B56A-4C19475F7BA5}" type="datetimeFigureOut">
              <a:rPr lang="en-US" smtClean="0"/>
              <a:pPr/>
              <a:t>11/24/2010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C69B6-589F-CC4E-9147-7EC39080A7B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00071-99C2-2D4E-B56A-4C19475F7BA5}" type="datetimeFigureOut">
              <a:rPr lang="en-US" smtClean="0"/>
              <a:pPr/>
              <a:t>11/24/2010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C69B6-589F-CC4E-9147-7EC39080A7B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00071-99C2-2D4E-B56A-4C19475F7BA5}" type="datetimeFigureOut">
              <a:rPr lang="en-US" smtClean="0"/>
              <a:pPr/>
              <a:t>11/24/2010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C69B6-589F-CC4E-9147-7EC39080A7B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00071-99C2-2D4E-B56A-4C19475F7BA5}" type="datetimeFigureOut">
              <a:rPr lang="en-US" smtClean="0"/>
              <a:pPr/>
              <a:t>11/24/2010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C69B6-589F-CC4E-9147-7EC39080A7B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00071-99C2-2D4E-B56A-4C19475F7BA5}" type="datetimeFigureOut">
              <a:rPr lang="en-US" smtClean="0"/>
              <a:pPr/>
              <a:t>11/24/2010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C69B6-589F-CC4E-9147-7EC39080A7B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770CD-D69B-2C45-A394-B0B168607035}" type="datetimeFigureOut">
              <a:rPr lang="en-US" smtClean="0"/>
              <a:pPr/>
              <a:t>11/24/2010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3DE55-3D41-AD45-9F96-6D0E97270B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00071-99C2-2D4E-B56A-4C19475F7BA5}" type="datetimeFigureOut">
              <a:rPr lang="en-US" smtClean="0"/>
              <a:pPr/>
              <a:t>11/24/2010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C69B6-589F-CC4E-9147-7EC39080A7B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00071-99C2-2D4E-B56A-4C19475F7BA5}" type="datetimeFigureOut">
              <a:rPr lang="en-US" smtClean="0"/>
              <a:pPr/>
              <a:t>11/24/2010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C69B6-589F-CC4E-9147-7EC39080A7B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00071-99C2-2D4E-B56A-4C19475F7BA5}" type="datetimeFigureOut">
              <a:rPr lang="en-US" smtClean="0"/>
              <a:pPr/>
              <a:t>11/24/2010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C69B6-589F-CC4E-9147-7EC39080A7B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00071-99C2-2D4E-B56A-4C19475F7BA5}" type="datetimeFigureOut">
              <a:rPr lang="en-US" smtClean="0"/>
              <a:pPr/>
              <a:t>11/24/2010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C69B6-589F-CC4E-9147-7EC39080A7B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00071-99C2-2D4E-B56A-4C19475F7BA5}" type="datetimeFigureOut">
              <a:rPr lang="en-US" smtClean="0"/>
              <a:pPr/>
              <a:t>11/24/2010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C69B6-589F-CC4E-9147-7EC39080A7B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D1001-3AAB-AA49-9333-7F99271A17EA}" type="datetimeFigureOut">
              <a:rPr lang="en-US" smtClean="0"/>
              <a:pPr/>
              <a:t>11/24/2010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FCC98-A9F0-3C49-9EC9-DF2CCD21CBB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D1001-3AAB-AA49-9333-7F99271A17EA}" type="datetimeFigureOut">
              <a:rPr lang="en-US" smtClean="0"/>
              <a:pPr/>
              <a:t>11/24/2010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FCC98-A9F0-3C49-9EC9-DF2CCD21CBB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D1001-3AAB-AA49-9333-7F99271A17EA}" type="datetimeFigureOut">
              <a:rPr lang="en-US" smtClean="0"/>
              <a:pPr/>
              <a:t>11/24/2010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FCC98-A9F0-3C49-9EC9-DF2CCD21CBB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D1001-3AAB-AA49-9333-7F99271A17EA}" type="datetimeFigureOut">
              <a:rPr lang="en-US" smtClean="0"/>
              <a:pPr/>
              <a:t>11/24/2010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FCC98-A9F0-3C49-9EC9-DF2CCD21CBB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D1001-3AAB-AA49-9333-7F99271A17EA}" type="datetimeFigureOut">
              <a:rPr lang="en-US" smtClean="0"/>
              <a:pPr/>
              <a:t>11/24/2010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FCC98-A9F0-3C49-9EC9-DF2CCD21CBB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770CD-D69B-2C45-A394-B0B168607035}" type="datetimeFigureOut">
              <a:rPr lang="en-US" smtClean="0"/>
              <a:pPr/>
              <a:t>11/24/2010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3DE55-3D41-AD45-9F96-6D0E97270B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D1001-3AAB-AA49-9333-7F99271A17EA}" type="datetimeFigureOut">
              <a:rPr lang="en-US" smtClean="0"/>
              <a:pPr/>
              <a:t>11/24/2010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FCC98-A9F0-3C49-9EC9-DF2CCD21CBB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D1001-3AAB-AA49-9333-7F99271A17EA}" type="datetimeFigureOut">
              <a:rPr lang="en-US" smtClean="0"/>
              <a:pPr/>
              <a:t>11/24/2010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FCC98-A9F0-3C49-9EC9-DF2CCD21CBB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D1001-3AAB-AA49-9333-7F99271A17EA}" type="datetimeFigureOut">
              <a:rPr lang="en-US" smtClean="0"/>
              <a:pPr/>
              <a:t>11/24/2010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FCC98-A9F0-3C49-9EC9-DF2CCD21CBB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D1001-3AAB-AA49-9333-7F99271A17EA}" type="datetimeFigureOut">
              <a:rPr lang="en-US" smtClean="0"/>
              <a:pPr/>
              <a:t>11/24/2010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FCC98-A9F0-3C49-9EC9-DF2CCD21CBB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D1001-3AAB-AA49-9333-7F99271A17EA}" type="datetimeFigureOut">
              <a:rPr lang="en-US" smtClean="0"/>
              <a:pPr/>
              <a:t>11/24/2010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FCC98-A9F0-3C49-9EC9-DF2CCD21CBB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D1001-3AAB-AA49-9333-7F99271A17EA}" type="datetimeFigureOut">
              <a:rPr lang="en-US" smtClean="0"/>
              <a:pPr/>
              <a:t>11/24/2010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FCC98-A9F0-3C49-9EC9-DF2CCD21CBB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F6D8A-390A-014E-B5DD-31093EC0EF1C}" type="datetimeFigureOut">
              <a:rPr lang="en-US" smtClean="0"/>
              <a:pPr/>
              <a:t>11/24/2010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FC0E7-D118-084F-ACB2-1D3C386E515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F6D8A-390A-014E-B5DD-31093EC0EF1C}" type="datetimeFigureOut">
              <a:rPr lang="en-US" smtClean="0"/>
              <a:pPr/>
              <a:t>11/24/2010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FC0E7-D118-084F-ACB2-1D3C386E515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F6D8A-390A-014E-B5DD-31093EC0EF1C}" type="datetimeFigureOut">
              <a:rPr lang="en-US" smtClean="0"/>
              <a:pPr/>
              <a:t>11/24/2010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FC0E7-D118-084F-ACB2-1D3C386E515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F6D8A-390A-014E-B5DD-31093EC0EF1C}" type="datetimeFigureOut">
              <a:rPr lang="en-US" smtClean="0"/>
              <a:pPr/>
              <a:t>11/24/2010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FC0E7-D118-084F-ACB2-1D3C386E515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770CD-D69B-2C45-A394-B0B168607035}" type="datetimeFigureOut">
              <a:rPr lang="en-US" smtClean="0"/>
              <a:pPr/>
              <a:t>11/24/2010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3DE55-3D41-AD45-9F96-6D0E97270B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F6D8A-390A-014E-B5DD-31093EC0EF1C}" type="datetimeFigureOut">
              <a:rPr lang="en-US" smtClean="0"/>
              <a:pPr/>
              <a:t>11/24/2010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FC0E7-D118-084F-ACB2-1D3C386E515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F6D8A-390A-014E-B5DD-31093EC0EF1C}" type="datetimeFigureOut">
              <a:rPr lang="en-US" smtClean="0"/>
              <a:pPr/>
              <a:t>11/24/2010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FC0E7-D118-084F-ACB2-1D3C386E515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F6D8A-390A-014E-B5DD-31093EC0EF1C}" type="datetimeFigureOut">
              <a:rPr lang="en-US" smtClean="0"/>
              <a:pPr/>
              <a:t>11/24/2010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FC0E7-D118-084F-ACB2-1D3C386E515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F6D8A-390A-014E-B5DD-31093EC0EF1C}" type="datetimeFigureOut">
              <a:rPr lang="en-US" smtClean="0"/>
              <a:pPr/>
              <a:t>11/24/2010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FC0E7-D118-084F-ACB2-1D3C386E515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F6D8A-390A-014E-B5DD-31093EC0EF1C}" type="datetimeFigureOut">
              <a:rPr lang="en-US" smtClean="0"/>
              <a:pPr/>
              <a:t>11/24/2010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FC0E7-D118-084F-ACB2-1D3C386E515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F6D8A-390A-014E-B5DD-31093EC0EF1C}" type="datetimeFigureOut">
              <a:rPr lang="en-US" smtClean="0"/>
              <a:pPr/>
              <a:t>11/24/2010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FC0E7-D118-084F-ACB2-1D3C386E515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F6D8A-390A-014E-B5DD-31093EC0EF1C}" type="datetimeFigureOut">
              <a:rPr lang="en-US" smtClean="0"/>
              <a:pPr/>
              <a:t>11/24/2010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FC0E7-D118-084F-ACB2-1D3C386E515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A0BC6-7EBD-E44C-B616-4B1364184A6E}" type="datetimeFigureOut">
              <a:rPr lang="en-US" smtClean="0"/>
              <a:pPr/>
              <a:t>11/24/2010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409B1-7B49-2F4A-8580-D6D23DA0835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A0BC6-7EBD-E44C-B616-4B1364184A6E}" type="datetimeFigureOut">
              <a:rPr lang="en-US" smtClean="0"/>
              <a:pPr/>
              <a:t>11/24/2010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409B1-7B49-2F4A-8580-D6D23DA0835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A0BC6-7EBD-E44C-B616-4B1364184A6E}" type="datetimeFigureOut">
              <a:rPr lang="en-US" smtClean="0"/>
              <a:pPr/>
              <a:t>11/24/2010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409B1-7B49-2F4A-8580-D6D23DA0835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770CD-D69B-2C45-A394-B0B168607035}" type="datetimeFigureOut">
              <a:rPr lang="en-US" smtClean="0"/>
              <a:pPr/>
              <a:t>11/24/2010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3DE55-3D41-AD45-9F96-6D0E97270B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A0BC6-7EBD-E44C-B616-4B1364184A6E}" type="datetimeFigureOut">
              <a:rPr lang="en-US" smtClean="0"/>
              <a:pPr/>
              <a:t>11/24/2010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409B1-7B49-2F4A-8580-D6D23DA0835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A0BC6-7EBD-E44C-B616-4B1364184A6E}" type="datetimeFigureOut">
              <a:rPr lang="en-US" smtClean="0"/>
              <a:pPr/>
              <a:t>11/24/2010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409B1-7B49-2F4A-8580-D6D23DA0835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A0BC6-7EBD-E44C-B616-4B1364184A6E}" type="datetimeFigureOut">
              <a:rPr lang="en-US" smtClean="0"/>
              <a:pPr/>
              <a:t>11/24/2010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409B1-7B49-2F4A-8580-D6D23DA0835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A0BC6-7EBD-E44C-B616-4B1364184A6E}" type="datetimeFigureOut">
              <a:rPr lang="en-US" smtClean="0"/>
              <a:pPr/>
              <a:t>11/24/2010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409B1-7B49-2F4A-8580-D6D23DA0835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A0BC6-7EBD-E44C-B616-4B1364184A6E}" type="datetimeFigureOut">
              <a:rPr lang="en-US" smtClean="0"/>
              <a:pPr/>
              <a:t>11/24/2010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409B1-7B49-2F4A-8580-D6D23DA0835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A0BC6-7EBD-E44C-B616-4B1364184A6E}" type="datetimeFigureOut">
              <a:rPr lang="en-US" smtClean="0"/>
              <a:pPr/>
              <a:t>11/24/2010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409B1-7B49-2F4A-8580-D6D23DA0835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A0BC6-7EBD-E44C-B616-4B1364184A6E}" type="datetimeFigureOut">
              <a:rPr lang="en-US" smtClean="0"/>
              <a:pPr/>
              <a:t>11/24/2010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409B1-7B49-2F4A-8580-D6D23DA0835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A0BC6-7EBD-E44C-B616-4B1364184A6E}" type="datetimeFigureOut">
              <a:rPr lang="en-US" smtClean="0"/>
              <a:pPr/>
              <a:t>11/24/2010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409B1-7B49-2F4A-8580-D6D23DA0835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FFEA0-FC4D-F44E-B8F2-E71A39CAB408}" type="datetimeFigureOut">
              <a:rPr lang="en-US" smtClean="0"/>
              <a:pPr/>
              <a:t>11/24/2010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FA37B-F4B9-5845-AE37-7CCA2AF2EDD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FFEA0-FC4D-F44E-B8F2-E71A39CAB408}" type="datetimeFigureOut">
              <a:rPr lang="en-US" smtClean="0"/>
              <a:pPr/>
              <a:t>11/24/2010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FA37B-F4B9-5845-AE37-7CCA2AF2EDD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770CD-D69B-2C45-A394-B0B168607035}" type="datetimeFigureOut">
              <a:rPr lang="en-US" smtClean="0"/>
              <a:pPr/>
              <a:t>11/24/2010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3DE55-3D41-AD45-9F96-6D0E97270B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FFEA0-FC4D-F44E-B8F2-E71A39CAB408}" type="datetimeFigureOut">
              <a:rPr lang="en-US" smtClean="0"/>
              <a:pPr/>
              <a:t>11/24/2010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FA37B-F4B9-5845-AE37-7CCA2AF2EDD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FFEA0-FC4D-F44E-B8F2-E71A39CAB408}" type="datetimeFigureOut">
              <a:rPr lang="en-US" smtClean="0"/>
              <a:pPr/>
              <a:t>11/24/2010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FA37B-F4B9-5845-AE37-7CCA2AF2EDD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FFEA0-FC4D-F44E-B8F2-E71A39CAB408}" type="datetimeFigureOut">
              <a:rPr lang="en-US" smtClean="0"/>
              <a:pPr/>
              <a:t>11/24/2010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FA37B-F4B9-5845-AE37-7CCA2AF2EDD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FFEA0-FC4D-F44E-B8F2-E71A39CAB408}" type="datetimeFigureOut">
              <a:rPr lang="en-US" smtClean="0"/>
              <a:pPr/>
              <a:t>11/24/2010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FA37B-F4B9-5845-AE37-7CCA2AF2EDD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FFEA0-FC4D-F44E-B8F2-E71A39CAB408}" type="datetimeFigureOut">
              <a:rPr lang="en-US" smtClean="0"/>
              <a:pPr/>
              <a:t>11/24/2010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FA37B-F4B9-5845-AE37-7CCA2AF2EDD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FFEA0-FC4D-F44E-B8F2-E71A39CAB408}" type="datetimeFigureOut">
              <a:rPr lang="en-US" smtClean="0"/>
              <a:pPr/>
              <a:t>11/24/2010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FA37B-F4B9-5845-AE37-7CCA2AF2EDD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FFEA0-FC4D-F44E-B8F2-E71A39CAB408}" type="datetimeFigureOut">
              <a:rPr lang="en-US" smtClean="0"/>
              <a:pPr/>
              <a:t>11/24/2010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FA37B-F4B9-5845-AE37-7CCA2AF2EDD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FFEA0-FC4D-F44E-B8F2-E71A39CAB408}" type="datetimeFigureOut">
              <a:rPr lang="en-US" smtClean="0"/>
              <a:pPr/>
              <a:t>11/24/2010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FA37B-F4B9-5845-AE37-7CCA2AF2EDD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FFEA0-FC4D-F44E-B8F2-E71A39CAB408}" type="datetimeFigureOut">
              <a:rPr lang="en-US" smtClean="0"/>
              <a:pPr/>
              <a:t>11/24/2010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FA37B-F4B9-5845-AE37-7CCA2AF2EDD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2885C-41C9-5345-99A7-C0976F08F072}" type="datetimeFigureOut">
              <a:rPr lang="en-US" smtClean="0"/>
              <a:pPr/>
              <a:t>11/24/2010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1213F-19A4-0B42-8479-3A205B77395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770CD-D69B-2C45-A394-B0B168607035}" type="datetimeFigureOut">
              <a:rPr lang="en-US" smtClean="0"/>
              <a:pPr/>
              <a:t>11/24/2010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3DE55-3D41-AD45-9F96-6D0E97270B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2885C-41C9-5345-99A7-C0976F08F072}" type="datetimeFigureOut">
              <a:rPr lang="en-US" smtClean="0"/>
              <a:pPr/>
              <a:t>11/24/2010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1213F-19A4-0B42-8479-3A205B77395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2885C-41C9-5345-99A7-C0976F08F072}" type="datetimeFigureOut">
              <a:rPr lang="en-US" smtClean="0"/>
              <a:pPr/>
              <a:t>11/24/2010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1213F-19A4-0B42-8479-3A205B77395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2885C-41C9-5345-99A7-C0976F08F072}" type="datetimeFigureOut">
              <a:rPr lang="en-US" smtClean="0"/>
              <a:pPr/>
              <a:t>11/24/2010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1213F-19A4-0B42-8479-3A205B77395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2885C-41C9-5345-99A7-C0976F08F072}" type="datetimeFigureOut">
              <a:rPr lang="en-US" smtClean="0"/>
              <a:pPr/>
              <a:t>11/24/2010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1213F-19A4-0B42-8479-3A205B77395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2885C-41C9-5345-99A7-C0976F08F072}" type="datetimeFigureOut">
              <a:rPr lang="en-US" smtClean="0"/>
              <a:pPr/>
              <a:t>11/24/2010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1213F-19A4-0B42-8479-3A205B77395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2885C-41C9-5345-99A7-C0976F08F072}" type="datetimeFigureOut">
              <a:rPr lang="en-US" smtClean="0"/>
              <a:pPr/>
              <a:t>11/24/2010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1213F-19A4-0B42-8479-3A205B77395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2885C-41C9-5345-99A7-C0976F08F072}" type="datetimeFigureOut">
              <a:rPr lang="en-US" smtClean="0"/>
              <a:pPr/>
              <a:t>11/24/2010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1213F-19A4-0B42-8479-3A205B77395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2885C-41C9-5345-99A7-C0976F08F072}" type="datetimeFigureOut">
              <a:rPr lang="en-US" smtClean="0"/>
              <a:pPr/>
              <a:t>11/24/2010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1213F-19A4-0B42-8479-3A205B77395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2885C-41C9-5345-99A7-C0976F08F072}" type="datetimeFigureOut">
              <a:rPr lang="en-US" smtClean="0"/>
              <a:pPr/>
              <a:t>11/24/2010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1213F-19A4-0B42-8479-3A205B77395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2885C-41C9-5345-99A7-C0976F08F072}" type="datetimeFigureOut">
              <a:rPr lang="en-US" smtClean="0"/>
              <a:pPr/>
              <a:t>11/24/2010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1213F-19A4-0B42-8479-3A205B77395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1289-Ppt-XX-1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-15121"/>
            <a:ext cx="9144000" cy="687312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46138"/>
            <a:ext cx="4343400" cy="28876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7770CD-D69B-2C45-A394-B0B168607035}" type="datetimeFigureOut">
              <a:rPr lang="en-US" smtClean="0"/>
              <a:pPr/>
              <a:t>11/24/2010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93DE55-3D41-AD45-9F96-6D0E97270B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anish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-16505"/>
            <a:ext cx="9144000" cy="687450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8288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smtClean="0"/>
              <a:t>SPANISH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A00681-6DB5-5E43-AB69-8EF04A0E53BA}" type="datetimeFigureOut">
              <a:rPr lang="en-US" smtClean="0"/>
              <a:pPr/>
              <a:t>11/24/2010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3BD119-8469-CC43-9BE2-5225BA2B90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000" b="1" i="0" kern="1200" cap="all">
          <a:solidFill>
            <a:srgbClr val="FFFFFF"/>
          </a:solidFill>
          <a:latin typeface="Arial Bold"/>
          <a:ea typeface="+mj-ea"/>
          <a:cs typeface="Arial Bol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FFFFFF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FFFFFF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FFFFFF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FFFFFF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FFFFFF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289-Ppt-XX-2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58" y="0"/>
            <a:ext cx="9123883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4114800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1DD27-69A9-4C42-9B9A-739B5D152B8A}" type="datetimeFigureOut">
              <a:rPr lang="en-US" smtClean="0"/>
              <a:pPr/>
              <a:t>11/24/2010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97AA6D-3A87-BF4A-B23F-E4CDF9E1B32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1"/>
          </a:solidFill>
          <a:latin typeface="Arial Bold"/>
          <a:ea typeface="+mj-ea"/>
          <a:cs typeface="Arial Bol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1289-Ppt-XX-3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58" y="0"/>
            <a:ext cx="9123883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6629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1"/>
            <a:ext cx="6629400" cy="381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CF5CD-179D-4C44-B295-B4DF975DB156}" type="datetimeFigureOut">
              <a:rPr lang="en-US" smtClean="0"/>
              <a:pPr/>
              <a:t>11/24/2010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E8B2F6-39B9-864F-8D3B-F6256535E03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1" i="0" kern="1200" cap="all">
          <a:solidFill>
            <a:schemeClr val="bg1"/>
          </a:solidFill>
          <a:latin typeface="Arial Bold"/>
          <a:ea typeface="+mj-ea"/>
          <a:cs typeface="Arial Bol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FFFFFF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b="0" i="0" kern="1200">
          <a:solidFill>
            <a:srgbClr val="FFFFFF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FFFFFF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b="0" i="0" kern="1200">
          <a:solidFill>
            <a:srgbClr val="FFFFFF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b="0" i="0" kern="1200">
          <a:solidFill>
            <a:srgbClr val="FFFFFF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1289-Ppt-XX-4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58" y="0"/>
            <a:ext cx="9123883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81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6781800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F2650-0A7C-0E4E-859F-B32C345B4E42}" type="datetimeFigureOut">
              <a:rPr lang="en-US" smtClean="0"/>
              <a:pPr/>
              <a:t>11/24/2010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BA245-4A56-BC48-BFA5-B16D3E2C0A7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1" i="0" kern="1200" cap="all">
          <a:solidFill>
            <a:schemeClr val="tx1"/>
          </a:solidFill>
          <a:latin typeface="Arial Bold"/>
          <a:ea typeface="+mj-ea"/>
          <a:cs typeface="Arial Bol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b="0" i="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b="0" i="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b="0" i="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1289-Ppt-XX-6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-15121"/>
            <a:ext cx="9144000" cy="687312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81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6629400" cy="396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E00071-99C2-2D4E-B56A-4C19475F7BA5}" type="datetimeFigureOut">
              <a:rPr lang="en-US" smtClean="0"/>
              <a:pPr/>
              <a:t>11/24/2010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C69B6-589F-CC4E-9147-7EC39080A7B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1" i="0" kern="1200" cap="all">
          <a:solidFill>
            <a:srgbClr val="FFFFFF"/>
          </a:solidFill>
          <a:latin typeface="Arial Bold"/>
          <a:ea typeface="+mj-ea"/>
          <a:cs typeface="Arial Bol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FFFFFF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b="0" i="0" kern="1200">
          <a:solidFill>
            <a:srgbClr val="FFFFFF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FFFFFF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b="0" i="0" kern="1200">
          <a:solidFill>
            <a:srgbClr val="FFFFFF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b="0" i="0" kern="1200">
          <a:solidFill>
            <a:srgbClr val="FFFFFF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1289-Ppt-XX-9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58" y="0"/>
            <a:ext cx="9123883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29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6477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FD1001-3AAB-AA49-9333-7F99271A17EA}" type="datetimeFigureOut">
              <a:rPr lang="en-US" smtClean="0"/>
              <a:pPr/>
              <a:t>11/24/2010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FCC98-A9F0-3C49-9EC9-DF2CCD21CBB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1" i="0" kern="1200" cap="all">
          <a:solidFill>
            <a:srgbClr val="FFFFFF"/>
          </a:solidFill>
          <a:latin typeface="Arial Bold"/>
          <a:ea typeface="+mj-ea"/>
          <a:cs typeface="Arial Bol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FFFFFF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b="0" i="0" kern="1200">
          <a:solidFill>
            <a:srgbClr val="FFFFFF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FFFFFF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b="0" i="0" kern="1200">
          <a:solidFill>
            <a:srgbClr val="FFFFFF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b="0" i="0" kern="1200">
          <a:solidFill>
            <a:srgbClr val="FFFFFF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rench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977" y="0"/>
            <a:ext cx="9122046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8288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smtClean="0"/>
              <a:t>ENGLISH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F6D8A-390A-014E-B5DD-31093EC0EF1C}" type="datetimeFigureOut">
              <a:rPr lang="en-US" smtClean="0"/>
              <a:pPr/>
              <a:t>11/24/2010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5FC0E7-D118-084F-ACB2-1D3C386E515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000" b="1" i="0" kern="1200" cap="all">
          <a:solidFill>
            <a:srgbClr val="FFFFFF"/>
          </a:solidFill>
          <a:latin typeface="Arial Bold"/>
          <a:ea typeface="+mj-ea"/>
          <a:cs typeface="Arial Bol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FFFFFF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FFFFFF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FFFFFF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FFFFFF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FFFFFF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English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977" y="0"/>
            <a:ext cx="9122046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1336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smtClean="0"/>
              <a:t>ENGLISH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A0BC6-7EBD-E44C-B616-4B1364184A6E}" type="datetimeFigureOut">
              <a:rPr lang="en-US" smtClean="0"/>
              <a:pPr/>
              <a:t>11/24/2010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409B1-7B49-2F4A-8580-D6D23DA0835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000" b="1" i="0" kern="1200" cap="all">
          <a:solidFill>
            <a:srgbClr val="FFFFFF"/>
          </a:solidFill>
          <a:latin typeface="Arial Bold"/>
          <a:ea typeface="+mj-ea"/>
          <a:cs typeface="Arial Bol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b="0" i="0" kern="1200">
          <a:solidFill>
            <a:srgbClr val="FFFFFF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FFFFFF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b="0" i="0" kern="1200">
          <a:solidFill>
            <a:srgbClr val="FFFFFF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FFFFFF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800" b="0" i="0" kern="1200">
          <a:solidFill>
            <a:srgbClr val="FFFFFF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1289-Ppt-XX-5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58" y="0"/>
            <a:ext cx="9123883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1336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smtClean="0"/>
              <a:t>ARABIC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DFFEA0-FC4D-F44E-B8F2-E71A39CAB408}" type="datetimeFigureOut">
              <a:rPr lang="en-US" smtClean="0"/>
              <a:pPr/>
              <a:t>11/24/2010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8FA37B-F4B9-5845-AE37-7CCA2AF2EDD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000" b="0" i="0" kern="1200" cap="all">
          <a:solidFill>
            <a:srgbClr val="FFFFFF"/>
          </a:solidFill>
          <a:latin typeface="Arial Bold"/>
          <a:ea typeface="+mj-ea"/>
          <a:cs typeface="Arial Bol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FFFFFF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FFFFFF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FFFFFF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FFFFFF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FFFFFF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erman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977" y="0"/>
            <a:ext cx="9122046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9812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smtClean="0"/>
              <a:t>GERMAN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62885C-41C9-5345-99A7-C0976F08F072}" type="datetimeFigureOut">
              <a:rPr lang="en-US" smtClean="0"/>
              <a:pPr/>
              <a:t>11/24/2010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1213F-19A4-0B42-8479-3A205B77395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000" b="1" i="0" kern="1200" cap="all">
          <a:solidFill>
            <a:srgbClr val="FFFFFF"/>
          </a:solidFill>
          <a:latin typeface="Arial Bold"/>
          <a:ea typeface="+mj-ea"/>
          <a:cs typeface="Arial Bol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FFFFFF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FFFFFF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FFFFFF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FFFFFF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FFFFFF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Report back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1604" y="5143500"/>
            <a:ext cx="6886596" cy="990600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Theme I – The Value and Benefits of SAIs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 smtClean="0"/>
              <a:t>framework has taken cognizance of the over arching role and mandates of the various SAIs in the necessary refinements.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smtClean="0"/>
              <a:t>deliberations on the framework are now captured in the document below and address the various inputs and experiences of SAIs.   </a:t>
            </a:r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 smtClean="0"/>
              <a:t>is recommended that the tools are designed to facilitate proper understanding, implementation and monitoring of the framework. 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deliberations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Need for clear and precise measurable </a:t>
            </a:r>
            <a:r>
              <a:rPr lang="en-US" dirty="0" smtClean="0"/>
              <a:t>criteria / </a:t>
            </a:r>
            <a:r>
              <a:rPr lang="en-US" dirty="0" smtClean="0"/>
              <a:t>caution on the </a:t>
            </a:r>
            <a:r>
              <a:rPr lang="en-US" dirty="0" err="1" smtClean="0"/>
              <a:t>utilisation</a:t>
            </a:r>
            <a:r>
              <a:rPr lang="en-US" dirty="0" smtClean="0"/>
              <a:t> of self assessment surveys</a:t>
            </a:r>
          </a:p>
          <a:p>
            <a:r>
              <a:rPr lang="en-US" dirty="0" smtClean="0"/>
              <a:t>Independence of SAIs dependent on external stakeholders</a:t>
            </a:r>
          </a:p>
          <a:p>
            <a:r>
              <a:rPr lang="en-US" dirty="0" smtClean="0"/>
              <a:t>More emphasis on the effective communication </a:t>
            </a:r>
            <a:r>
              <a:rPr lang="en-US" dirty="0" smtClean="0"/>
              <a:t>(</a:t>
            </a:r>
            <a:r>
              <a:rPr lang="en-US" dirty="0" smtClean="0"/>
              <a:t>internal / external)</a:t>
            </a:r>
          </a:p>
          <a:p>
            <a:r>
              <a:rPr lang="en-US" dirty="0" smtClean="0"/>
              <a:t>Readiness </a:t>
            </a:r>
            <a:r>
              <a:rPr lang="en-US" dirty="0" smtClean="0"/>
              <a:t>of SAIs to adopt and a need for guidance</a:t>
            </a:r>
          </a:p>
          <a:p>
            <a:r>
              <a:rPr lang="en-US" dirty="0" smtClean="0"/>
              <a:t>Encouragement of collaboration </a:t>
            </a:r>
            <a:r>
              <a:rPr lang="en-US" dirty="0" smtClean="0"/>
              <a:t>between SAIs (Global issues) / INTOSAI </a:t>
            </a:r>
            <a:endParaRPr lang="en-US" dirty="0" smtClean="0"/>
          </a:p>
          <a:p>
            <a:r>
              <a:rPr lang="en-US" dirty="0" smtClean="0"/>
              <a:t>Refinement of the framework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Objective 1 - to be recognized as an institution that make a difference to the lives of citizens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/>
            <a:r>
              <a:rPr lang="en-US" dirty="0" smtClean="0"/>
              <a:t>More focus on citizens needs</a:t>
            </a:r>
          </a:p>
          <a:p>
            <a:pPr marL="457200" indent="-457200"/>
            <a:r>
              <a:rPr lang="en-US" dirty="0" smtClean="0"/>
              <a:t>Monitoring the implementation of sanctions</a:t>
            </a:r>
          </a:p>
          <a:p>
            <a:pPr marL="457200" indent="-457200"/>
            <a:r>
              <a:rPr lang="en-US" dirty="0" smtClean="0"/>
              <a:t>Addition of ethics </a:t>
            </a:r>
            <a:r>
              <a:rPr lang="en-US" dirty="0" smtClean="0"/>
              <a:t>and </a:t>
            </a:r>
            <a:r>
              <a:rPr lang="en-US" dirty="0" smtClean="0"/>
              <a:t>environment</a:t>
            </a:r>
          </a:p>
          <a:p>
            <a:pPr marL="457200" indent="-457200"/>
            <a:r>
              <a:rPr lang="en-US" dirty="0" smtClean="0"/>
              <a:t>Performance and </a:t>
            </a:r>
            <a:r>
              <a:rPr lang="en-US" dirty="0" smtClean="0"/>
              <a:t>standards</a:t>
            </a:r>
          </a:p>
          <a:p>
            <a:pPr marL="457200" indent="-457200"/>
            <a:r>
              <a:rPr lang="en-US" dirty="0" smtClean="0"/>
              <a:t>Capacity Building</a:t>
            </a:r>
          </a:p>
          <a:p>
            <a:pPr marL="457200" indent="-457200"/>
            <a:r>
              <a:rPr lang="en-US" dirty="0" smtClean="0"/>
              <a:t>Clarity on the judicial </a:t>
            </a:r>
            <a:r>
              <a:rPr lang="en-US" dirty="0" smtClean="0"/>
              <a:t>reviews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85720" y="6143644"/>
            <a:ext cx="44722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r">
              <a:spcBef>
                <a:spcPct val="20000"/>
              </a:spcBef>
              <a:defRPr/>
            </a:pP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Theme I – The Value and Benefits of SAIs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Objective 2 - to be recognized as an independent model organisation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457200" indent="-457200">
              <a:lnSpc>
                <a:spcPct val="150000"/>
              </a:lnSpc>
            </a:pPr>
            <a:r>
              <a:rPr lang="en-US" dirty="0" smtClean="0"/>
              <a:t>The need for independence </a:t>
            </a:r>
            <a:r>
              <a:rPr lang="en-US" dirty="0" smtClean="0"/>
              <a:t>/ </a:t>
            </a:r>
            <a:r>
              <a:rPr lang="en-US" dirty="0" smtClean="0"/>
              <a:t>neutrality</a:t>
            </a:r>
          </a:p>
          <a:p>
            <a:pPr marL="457200" indent="-457200">
              <a:lnSpc>
                <a:spcPct val="150000"/>
              </a:lnSpc>
            </a:pPr>
            <a:r>
              <a:rPr lang="en-US" dirty="0" smtClean="0"/>
              <a:t>Risk posed by financial dependence</a:t>
            </a:r>
          </a:p>
          <a:p>
            <a:pPr marL="457200" indent="-457200">
              <a:lnSpc>
                <a:spcPct val="150000"/>
              </a:lnSpc>
            </a:pPr>
            <a:r>
              <a:rPr lang="en-US" dirty="0" smtClean="0"/>
              <a:t>Balanced work </a:t>
            </a:r>
            <a:r>
              <a:rPr lang="en-US" dirty="0" err="1" smtClean="0"/>
              <a:t>programme</a:t>
            </a:r>
            <a:r>
              <a:rPr lang="en-US" dirty="0" smtClean="0"/>
              <a:t> and reporting </a:t>
            </a:r>
            <a:r>
              <a:rPr lang="en-US" dirty="0" smtClean="0"/>
              <a:t>(focusing on positive </a:t>
            </a:r>
            <a:r>
              <a:rPr lang="en-US" dirty="0" smtClean="0"/>
              <a:t>and negative</a:t>
            </a:r>
            <a:r>
              <a:rPr lang="en-US" dirty="0" smtClean="0"/>
              <a:t>)</a:t>
            </a:r>
          </a:p>
          <a:p>
            <a:pPr marL="457200" indent="-457200">
              <a:lnSpc>
                <a:spcPct val="150000"/>
              </a:lnSpc>
            </a:pPr>
            <a:r>
              <a:rPr lang="en-US" dirty="0" smtClean="0"/>
              <a:t>Need for good governance</a:t>
            </a:r>
          </a:p>
          <a:p>
            <a:pPr marL="457200" indent="-457200">
              <a:lnSpc>
                <a:spcPct val="150000"/>
              </a:lnSpc>
            </a:pPr>
            <a:r>
              <a:rPr lang="en-US" dirty="0" smtClean="0"/>
              <a:t>Emphasis on networking </a:t>
            </a:r>
            <a:r>
              <a:rPr lang="en-US" dirty="0" smtClean="0"/>
              <a:t>/ knowledge </a:t>
            </a:r>
            <a:r>
              <a:rPr lang="en-US" dirty="0" smtClean="0"/>
              <a:t>sharing</a:t>
            </a:r>
          </a:p>
          <a:p>
            <a:pPr marL="457200" indent="-457200">
              <a:lnSpc>
                <a:spcPct val="150000"/>
              </a:lnSpc>
            </a:pPr>
            <a:r>
              <a:rPr lang="en-US" dirty="0" smtClean="0"/>
              <a:t>Importance of internal control / prevention</a:t>
            </a:r>
            <a:endParaRPr lang="en-US" dirty="0" smtClean="0"/>
          </a:p>
        </p:txBody>
      </p:sp>
      <p:sp>
        <p:nvSpPr>
          <p:cNvPr id="6" name="Rectangle 5"/>
          <p:cNvSpPr/>
          <p:nvPr/>
        </p:nvSpPr>
        <p:spPr>
          <a:xfrm>
            <a:off x="285720" y="6143644"/>
            <a:ext cx="44722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r">
              <a:spcBef>
                <a:spcPct val="20000"/>
              </a:spcBef>
              <a:defRPr/>
            </a:pP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Theme I – The Value and Benefits of SAIs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00882" cy="1143000"/>
          </a:xfrm>
        </p:spPr>
        <p:txBody>
          <a:bodyPr/>
          <a:lstStyle/>
          <a:p>
            <a:r>
              <a:rPr lang="en-US" dirty="0" smtClean="0"/>
              <a:t>Areas to take forward/ recommendations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lnSpc>
                <a:spcPct val="150000"/>
              </a:lnSpc>
            </a:pPr>
            <a:r>
              <a:rPr lang="en-US" dirty="0" smtClean="0"/>
              <a:t>Development of an implementation guide </a:t>
            </a:r>
          </a:p>
          <a:p>
            <a:pPr marL="457200" indent="-457200">
              <a:lnSpc>
                <a:spcPct val="150000"/>
              </a:lnSpc>
            </a:pPr>
            <a:r>
              <a:rPr lang="en-US" dirty="0" smtClean="0"/>
              <a:t>Performance standards and information systems </a:t>
            </a:r>
            <a:endParaRPr lang="en-US" dirty="0" smtClean="0"/>
          </a:p>
          <a:p>
            <a:pPr marL="457200" indent="-457200">
              <a:lnSpc>
                <a:spcPct val="150000"/>
              </a:lnSpc>
            </a:pPr>
            <a:r>
              <a:rPr lang="en-US" dirty="0" smtClean="0"/>
              <a:t>Readiness for inclusion of the framework as an ISSAI </a:t>
            </a:r>
            <a:r>
              <a:rPr lang="en-US" dirty="0" smtClean="0"/>
              <a:t>level </a:t>
            </a:r>
            <a:r>
              <a:rPr lang="en-US" dirty="0" smtClean="0"/>
              <a:t>1</a:t>
            </a:r>
          </a:p>
          <a:p>
            <a:pPr marL="457200" indent="-457200">
              <a:lnSpc>
                <a:spcPct val="150000"/>
              </a:lnSpc>
            </a:pPr>
            <a:r>
              <a:rPr lang="en-US" dirty="0" smtClean="0"/>
              <a:t>Framework </a:t>
            </a:r>
            <a:r>
              <a:rPr lang="en-US" dirty="0" smtClean="0"/>
              <a:t>useful for </a:t>
            </a:r>
            <a:r>
              <a:rPr lang="en-US" dirty="0" smtClean="0"/>
              <a:t>assessment</a:t>
            </a:r>
          </a:p>
          <a:p>
            <a:pPr marL="457200" indent="-457200">
              <a:lnSpc>
                <a:spcPct val="150000"/>
              </a:lnSpc>
            </a:pPr>
            <a:r>
              <a:rPr lang="en-US" dirty="0" smtClean="0"/>
              <a:t>Sharing of information and experiences </a:t>
            </a:r>
            <a:r>
              <a:rPr lang="af-ZA" dirty="0" smtClean="0"/>
              <a:t>utilising</a:t>
            </a:r>
            <a:r>
              <a:rPr lang="en-US" dirty="0" smtClean="0"/>
              <a:t> INTOSAI databases</a:t>
            </a:r>
          </a:p>
          <a:p>
            <a:pPr marL="457200" indent="-457200">
              <a:lnSpc>
                <a:spcPct val="150000"/>
              </a:lnSpc>
            </a:pPr>
            <a:r>
              <a:rPr lang="en-US" dirty="0" smtClean="0"/>
              <a:t>Need for more independent surveys</a:t>
            </a:r>
          </a:p>
        </p:txBody>
      </p:sp>
      <p:sp>
        <p:nvSpPr>
          <p:cNvPr id="4" name="Rectangle 3"/>
          <p:cNvSpPr/>
          <p:nvPr/>
        </p:nvSpPr>
        <p:spPr>
          <a:xfrm>
            <a:off x="4429124" y="6328310"/>
            <a:ext cx="44722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r">
              <a:spcBef>
                <a:spcPct val="20000"/>
              </a:spcBef>
              <a:defRPr/>
            </a:pP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Theme I – The Value and Benefits of SAIs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esentation Tit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SPANIS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Section Head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ntent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ontent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Content 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Content 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FRENC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ENGLIS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ARABI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GERM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300</Words>
  <Application>Microsoft Office PowerPoint</Application>
  <PresentationFormat>On-screen Show (4:3)</PresentationFormat>
  <Paragraphs>37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11</vt:i4>
      </vt:variant>
      <vt:variant>
        <vt:lpstr>Slide Titles</vt:lpstr>
      </vt:variant>
      <vt:variant>
        <vt:i4>6</vt:i4>
      </vt:variant>
    </vt:vector>
  </HeadingPairs>
  <TitlesOfParts>
    <vt:vector size="17" baseType="lpstr">
      <vt:lpstr>Presentation Title</vt:lpstr>
      <vt:lpstr>Content 1</vt:lpstr>
      <vt:lpstr>Content 2</vt:lpstr>
      <vt:lpstr>Content 3</vt:lpstr>
      <vt:lpstr>Content 4</vt:lpstr>
      <vt:lpstr>FRENCH</vt:lpstr>
      <vt:lpstr>ENGLISH</vt:lpstr>
      <vt:lpstr>ARABIC</vt:lpstr>
      <vt:lpstr>GERMAN</vt:lpstr>
      <vt:lpstr>SPANISH</vt:lpstr>
      <vt:lpstr>Section Header</vt:lpstr>
      <vt:lpstr>Report back</vt:lpstr>
      <vt:lpstr>Introduction</vt:lpstr>
      <vt:lpstr>General deliberations</vt:lpstr>
      <vt:lpstr>Objective 1 - to be recognized as an institution that make a difference to the lives of citizens</vt:lpstr>
      <vt:lpstr>Objective 2 - to be recognized as an independent model organisation</vt:lpstr>
      <vt:lpstr>Areas to take forward/ recommendations</vt:lpstr>
    </vt:vector>
  </TitlesOfParts>
  <Company>Private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</dc:creator>
  <cp:lastModifiedBy>LelanieV</cp:lastModifiedBy>
  <cp:revision>30</cp:revision>
  <dcterms:created xsi:type="dcterms:W3CDTF">2010-05-13T10:52:36Z</dcterms:created>
  <dcterms:modified xsi:type="dcterms:W3CDTF">2010-11-24T14:20:12Z</dcterms:modified>
</cp:coreProperties>
</file>